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2" r:id="rId1"/>
  </p:sldMasterIdLst>
  <p:notesMasterIdLst>
    <p:notesMasterId r:id="rId17"/>
  </p:notesMasterIdLst>
  <p:sldIdLst>
    <p:sldId id="271" r:id="rId2"/>
    <p:sldId id="272" r:id="rId3"/>
    <p:sldId id="281" r:id="rId4"/>
    <p:sldId id="273" r:id="rId5"/>
    <p:sldId id="274" r:id="rId6"/>
    <p:sldId id="275" r:id="rId7"/>
    <p:sldId id="282" r:id="rId8"/>
    <p:sldId id="276" r:id="rId9"/>
    <p:sldId id="283" r:id="rId10"/>
    <p:sldId id="284" r:id="rId11"/>
    <p:sldId id="277" r:id="rId12"/>
    <p:sldId id="278" r:id="rId13"/>
    <p:sldId id="279" r:id="rId14"/>
    <p:sldId id="280" r:id="rId15"/>
    <p:sldId id="265" r:id="rId16"/>
  </p:sldIdLst>
  <p:sldSz cx="12188825" cy="6858000"/>
  <p:notesSz cx="6858000" cy="9144000"/>
  <p:embeddedFontLst>
    <p:embeddedFont>
      <p:font typeface="Calibri" panose="020F0502020204030204" pitchFamily="34" charset="0"/>
      <p:regular r:id="rId18"/>
      <p:bold r:id="rId19"/>
      <p:italic r:id="rId20"/>
      <p:boldItalic r:id="rId21"/>
    </p:embeddedFont>
    <p:embeddedFont>
      <p:font typeface="Roboto Condensed" panose="02000000000000000000" pitchFamily="2" charset="0"/>
      <p:regular r:id="rId22"/>
      <p:bold r:id="rId23"/>
      <p:italic r:id="rId24"/>
      <p:boldItalic r:id="rId25"/>
    </p:embeddedFont>
    <p:embeddedFont>
      <p:font typeface="Segoe UI" panose="020B0502040204020203"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guide id="3" orient="horz" pos="120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A3660"/>
    <a:srgbClr val="05C7DB"/>
    <a:srgbClr val="DE5498"/>
    <a:srgbClr val="FF85D6"/>
    <a:srgbClr val="FFC9FF"/>
    <a:srgbClr val="FFE7FF"/>
    <a:srgbClr val="FFFE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AF45457-2003-4CDB-BD75-D58128D198D1}">
  <a:tblStyle styleId="{FAF45457-2003-4CDB-BD75-D58128D198D1}"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5" d="100"/>
          <a:sy n="75" d="100"/>
        </p:scale>
        <p:origin x="874" y="48"/>
      </p:cViewPr>
      <p:guideLst>
        <p:guide orient="horz" pos="2160"/>
        <p:guide pos="3839"/>
        <p:guide orient="horz" pos="120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sz="1600" dirty="0">
                <a:latin typeface="Roboto Condensed" panose="02000000000000000000" pitchFamily="2" charset="0"/>
                <a:ea typeface="Roboto Condensed" panose="02000000000000000000" pitchFamily="2" charset="0"/>
              </a:rPr>
              <a:t>Households</a:t>
            </a:r>
            <a:r>
              <a:rPr lang="en-IN" sz="1600" baseline="0" dirty="0">
                <a:latin typeface="Roboto Condensed" panose="02000000000000000000" pitchFamily="2" charset="0"/>
                <a:ea typeface="Roboto Condensed" panose="02000000000000000000" pitchFamily="2" charset="0"/>
              </a:rPr>
              <a:t> by Income &gt;$100,000 (in percent) for Oakland and Bay Counties during 2000, 2010, 2021, and 2026</a:t>
            </a:r>
            <a:endParaRPr lang="en-IN" sz="1600" dirty="0">
              <a:latin typeface="Roboto Condensed" panose="02000000000000000000" pitchFamily="2" charset="0"/>
              <a:ea typeface="Roboto Condensed" panose="02000000000000000000" pitchFamily="2" charset="0"/>
            </a:endParaRPr>
          </a:p>
        </c:rich>
      </c:tx>
      <c:layout>
        <c:manualLayout>
          <c:xMode val="edge"/>
          <c:yMode val="edge"/>
          <c:x val="0.11582978898061166"/>
          <c:y val="2.0264944199598532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Bay County, FL</c:v>
                </c:pt>
              </c:strCache>
            </c:strRef>
          </c:tx>
          <c:spPr>
            <a:ln w="28575" cap="rnd">
              <a:solidFill>
                <a:srgbClr val="AA3660"/>
              </a:solidFill>
              <a:round/>
            </a:ln>
            <a:effectLst/>
          </c:spPr>
          <c:marker>
            <c:symbol val="none"/>
          </c:marker>
          <c:cat>
            <c:strRef>
              <c:f>Sheet1!$A$2:$A$5</c:f>
              <c:strCache>
                <c:ptCount val="4"/>
                <c:pt idx="0">
                  <c:v>2000 Census</c:v>
                </c:pt>
                <c:pt idx="1">
                  <c:v>2010 Census</c:v>
                </c:pt>
                <c:pt idx="2">
                  <c:v>2021 Estimates</c:v>
                </c:pt>
                <c:pt idx="3">
                  <c:v>2026 Projections</c:v>
                </c:pt>
              </c:strCache>
            </c:strRef>
          </c:cat>
          <c:val>
            <c:numRef>
              <c:f>Sheet1!$B$2:$B$5</c:f>
              <c:numCache>
                <c:formatCode>General</c:formatCode>
                <c:ptCount val="4"/>
                <c:pt idx="0">
                  <c:v>6.7</c:v>
                </c:pt>
                <c:pt idx="1">
                  <c:v>13.4</c:v>
                </c:pt>
                <c:pt idx="2">
                  <c:v>21.9</c:v>
                </c:pt>
                <c:pt idx="3">
                  <c:v>22.1</c:v>
                </c:pt>
              </c:numCache>
            </c:numRef>
          </c:val>
          <c:smooth val="0"/>
          <c:extLst>
            <c:ext xmlns:c16="http://schemas.microsoft.com/office/drawing/2014/chart" uri="{C3380CC4-5D6E-409C-BE32-E72D297353CC}">
              <c16:uniqueId val="{00000000-3565-4194-9109-889D7BD99B7E}"/>
            </c:ext>
          </c:extLst>
        </c:ser>
        <c:ser>
          <c:idx val="1"/>
          <c:order val="1"/>
          <c:tx>
            <c:strRef>
              <c:f>Sheet1!$C$1</c:f>
              <c:strCache>
                <c:ptCount val="1"/>
                <c:pt idx="0">
                  <c:v>Oakland County, MI</c:v>
                </c:pt>
              </c:strCache>
            </c:strRef>
          </c:tx>
          <c:spPr>
            <a:ln w="28575" cap="rnd">
              <a:solidFill>
                <a:srgbClr val="05C7DB"/>
              </a:solidFill>
              <a:round/>
            </a:ln>
            <a:effectLst/>
          </c:spPr>
          <c:marker>
            <c:symbol val="none"/>
          </c:marker>
          <c:cat>
            <c:strRef>
              <c:f>Sheet1!$A$2:$A$5</c:f>
              <c:strCache>
                <c:ptCount val="4"/>
                <c:pt idx="0">
                  <c:v>2000 Census</c:v>
                </c:pt>
                <c:pt idx="1">
                  <c:v>2010 Census</c:v>
                </c:pt>
                <c:pt idx="2">
                  <c:v>2021 Estimates</c:v>
                </c:pt>
                <c:pt idx="3">
                  <c:v>2026 Projections</c:v>
                </c:pt>
              </c:strCache>
            </c:strRef>
          </c:cat>
          <c:val>
            <c:numRef>
              <c:f>Sheet1!$C$2:$C$5</c:f>
              <c:numCache>
                <c:formatCode>General</c:formatCode>
                <c:ptCount val="4"/>
                <c:pt idx="0">
                  <c:v>25.3</c:v>
                </c:pt>
                <c:pt idx="1">
                  <c:v>29.3</c:v>
                </c:pt>
                <c:pt idx="2">
                  <c:v>39.200000000000003</c:v>
                </c:pt>
                <c:pt idx="3">
                  <c:v>46.6</c:v>
                </c:pt>
              </c:numCache>
            </c:numRef>
          </c:val>
          <c:smooth val="0"/>
          <c:extLst>
            <c:ext xmlns:c16="http://schemas.microsoft.com/office/drawing/2014/chart" uri="{C3380CC4-5D6E-409C-BE32-E72D297353CC}">
              <c16:uniqueId val="{00000001-3565-4194-9109-889D7BD99B7E}"/>
            </c:ext>
          </c:extLst>
        </c:ser>
        <c:dLbls>
          <c:showLegendKey val="0"/>
          <c:showVal val="0"/>
          <c:showCatName val="0"/>
          <c:showSerName val="0"/>
          <c:showPercent val="0"/>
          <c:showBubbleSize val="0"/>
        </c:dLbls>
        <c:smooth val="0"/>
        <c:axId val="1352986976"/>
        <c:axId val="1352981984"/>
      </c:lineChart>
      <c:catAx>
        <c:axId val="1352986976"/>
        <c:scaling>
          <c:orientation val="minMax"/>
        </c:scaling>
        <c:delete val="0"/>
        <c:axPos val="b"/>
        <c:numFmt formatCode="General" sourceLinked="1"/>
        <c:majorTickMark val="none"/>
        <c:minorTickMark val="none"/>
        <c:tickLblPos val="nextTo"/>
        <c:spPr>
          <a:noFill/>
          <a:ln w="9525" cap="flat" cmpd="sng" algn="ctr">
            <a:solidFill>
              <a:schemeClr val="accent2">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Roboto Condensed" panose="02000000000000000000" pitchFamily="2" charset="0"/>
                <a:ea typeface="Roboto Condensed" panose="02000000000000000000" pitchFamily="2" charset="0"/>
                <a:cs typeface="+mn-cs"/>
              </a:defRPr>
            </a:pPr>
            <a:endParaRPr lang="en-US"/>
          </a:p>
        </c:txPr>
        <c:crossAx val="1352981984"/>
        <c:crosses val="autoZero"/>
        <c:auto val="1"/>
        <c:lblAlgn val="ctr"/>
        <c:lblOffset val="100"/>
        <c:noMultiLvlLbl val="0"/>
      </c:catAx>
      <c:valAx>
        <c:axId val="1352981984"/>
        <c:scaling>
          <c:orientation val="minMax"/>
        </c:scaling>
        <c:delete val="0"/>
        <c:axPos val="l"/>
        <c:numFmt formatCode="General" sourceLinked="1"/>
        <c:majorTickMark val="none"/>
        <c:minorTickMark val="none"/>
        <c:tickLblPos val="nextTo"/>
        <c:spPr>
          <a:noFill/>
          <a:ln>
            <a:solidFill>
              <a:schemeClr val="accent2">
                <a:lumMod val="25000"/>
                <a:lumOff val="75000"/>
              </a:schemeClr>
            </a:solid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Roboto Condensed" panose="02000000000000000000" pitchFamily="2" charset="0"/>
                <a:ea typeface="Roboto Condensed" panose="02000000000000000000" pitchFamily="2" charset="0"/>
                <a:cs typeface="+mn-cs"/>
              </a:defRPr>
            </a:pPr>
            <a:endParaRPr lang="en-US"/>
          </a:p>
        </c:txPr>
        <c:crossAx val="1352986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svg>
</file>

<file path=ppt/media/image2.jpg>
</file>

<file path=ppt/media/image3.jp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2063" y="685800"/>
            <a:ext cx="60945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dirty="0">
                <a:effectLst/>
                <a:latin typeface="Calibri" panose="020F0502020204030204" pitchFamily="34" charset="0"/>
                <a:ea typeface="Calibri" panose="020F0502020204030204" pitchFamily="34" charset="0"/>
                <a:cs typeface="Times New Roman" panose="02020603050405020304" pitchFamily="18" charset="0"/>
              </a:rPr>
              <a:t>We are going to do a market analysis of Chicken Kitchen to determine a site to select for expansion among two counties in the U.S.A. – Oakland County, Michigan and Bay County, Florida.</a:t>
            </a:r>
          </a:p>
          <a:p>
            <a:endParaRPr lang="en-IN" dirty="0"/>
          </a:p>
        </p:txBody>
      </p:sp>
    </p:spTree>
    <p:extLst>
      <p:ext uri="{BB962C8B-B14F-4D97-AF65-F5344CB8AC3E}">
        <p14:creationId xmlns:p14="http://schemas.microsoft.com/office/powerpoint/2010/main" val="31023433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dirty="0">
                <a:effectLst/>
                <a:latin typeface="Calibri" panose="020F0502020204030204" pitchFamily="34" charset="0"/>
                <a:ea typeface="Calibri" panose="020F0502020204030204" pitchFamily="34" charset="0"/>
                <a:cs typeface="Times New Roman" panose="02020603050405020304" pitchFamily="18" charset="0"/>
              </a:rPr>
              <a:t>Moreover, Oakland County has as many as 15 major numbered and trunkline highways passing through it, 7 of which are interstate, offering good accessibility to surrounding states.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longer on the road, the more likely drivers are to want a quick and easy stop for food and that’s where Chicken Kitchen can step in.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657721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When we look at who’s already in Oakland County, we see a lot of our organizations who have similar business models to Chicken Kitchen, suggesting a market that is pre-primed for expansion.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8765705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So, why didn’t we choose Bay County, Florida? It turns out that Bay County fails several of these criteria that we put forth for Chicken Kitchen profits. While the housing growth and the population that consistently votes Republican is significant, that does nothing to balance out the other factors, such as lower population, lower income, greater poverty rate, no interstate connectivity, and the lack of existing upscale fast-casual options, making expansion into this county an unknown terrain. Additionally, we can also see that the gap between households earning 6 figures between both the counties is significant, with projections showing an increase in the case of Oakland County, and remaining stagnant for Bay County, making it an unfavorable location for Chicken Kitchen expansion.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2864647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Based on this analysis, the next steps should be to conduct focus group discussions for determining whether Chicken Kitchen would be well-received in Oakland County, to initiate discussions for availability and costs of land and personnel in college towns within the county, and to conduct a thorough research into the competitors within the county in order to determine whether the market is saturated.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587838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So, if folks like the Browns and Taylors are on the lookout for fresh food in an upscale setting, we believe that Chicken Kitchen is exactly what they’re looking for! With that in mind, I encourage you to move forward with the application of Oakland County, just as Oakland’s tagline says: “All ways, moving forward”.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7452031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dirty="0">
                <a:effectLst/>
                <a:latin typeface="Calibri" panose="020F0502020204030204" pitchFamily="34" charset="0"/>
                <a:ea typeface="Calibri" panose="020F0502020204030204" pitchFamily="34" charset="0"/>
                <a:cs typeface="Times New Roman" panose="02020603050405020304" pitchFamily="18" charset="0"/>
              </a:rPr>
              <a:t>Meet the Browns. They stay in the suburbs of Oakland County. They have dual incomes, and each earn six figures with no liabilities, allowing them to support a comfortable and leisure-filled lifestyle. They are always on the lookout for the next fancy hangout spot serving healthy food to support their sophisticated tastes and would definitely not mind paying Chicken Kitchen a visit.</a:t>
            </a:r>
          </a:p>
          <a:p>
            <a:endParaRPr lang="en-IN" dirty="0"/>
          </a:p>
        </p:txBody>
      </p:sp>
    </p:spTree>
    <p:extLst>
      <p:ext uri="{BB962C8B-B14F-4D97-AF65-F5344CB8AC3E}">
        <p14:creationId xmlns:p14="http://schemas.microsoft.com/office/powerpoint/2010/main" val="1885625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dirty="0">
                <a:effectLst/>
                <a:latin typeface="Calibri" panose="020F0502020204030204" pitchFamily="34" charset="0"/>
                <a:ea typeface="Calibri" panose="020F0502020204030204" pitchFamily="34" charset="0"/>
                <a:cs typeface="Times New Roman" panose="02020603050405020304" pitchFamily="18" charset="0"/>
              </a:rPr>
              <a:t>Meet the Taylors. These affluent empty nesters of Oakland County pride themselves on being fitness enthusiasts who strictly watch what they eat and maintain an active lifestyle. Having held the top-most positions in their careers, they are now retired and have both, the time, and the money to experience the best things life has to offer. Their refined inclinations would be the perfect fit for Chicken Kitchen’s emphasis of using clean, healthy ingredients in an upscale setting.</a:t>
            </a:r>
          </a:p>
          <a:p>
            <a:endParaRPr lang="en-IN" dirty="0"/>
          </a:p>
        </p:txBody>
      </p:sp>
    </p:spTree>
    <p:extLst>
      <p:ext uri="{BB962C8B-B14F-4D97-AF65-F5344CB8AC3E}">
        <p14:creationId xmlns:p14="http://schemas.microsoft.com/office/powerpoint/2010/main" val="2759973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dirty="0">
                <a:effectLst/>
                <a:latin typeface="Calibri" panose="020F0502020204030204" pitchFamily="34" charset="0"/>
                <a:ea typeface="Calibri" panose="020F0502020204030204" pitchFamily="34" charset="0"/>
                <a:cs typeface="Times New Roman" panose="02020603050405020304" pitchFamily="18" charset="0"/>
              </a:rPr>
              <a:t>That brings us to question: which county do we expand to? We have received applications for expansion into Oakland County, Michigan in the north-east and Bay County, Florida in the south-east.</a:t>
            </a:r>
          </a:p>
          <a:p>
            <a:endParaRPr lang="en-IN" dirty="0"/>
          </a:p>
        </p:txBody>
      </p:sp>
    </p:spTree>
    <p:extLst>
      <p:ext uri="{BB962C8B-B14F-4D97-AF65-F5344CB8AC3E}">
        <p14:creationId xmlns:p14="http://schemas.microsoft.com/office/powerpoint/2010/main" val="3474451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dirty="0">
                <a:effectLst/>
                <a:latin typeface="Calibri" panose="020F0502020204030204" pitchFamily="34" charset="0"/>
                <a:ea typeface="Calibri" panose="020F0502020204030204" pitchFamily="34" charset="0"/>
                <a:cs typeface="Times New Roman" panose="02020603050405020304" pitchFamily="18" charset="0"/>
              </a:rPr>
              <a:t>Based on a number of criteria, we think that Oakland County is the right place for Chicken Kitchen expansion. Let us take a closer look at them.</a:t>
            </a:r>
          </a:p>
          <a:p>
            <a:endParaRPr lang="en-IN" dirty="0"/>
          </a:p>
        </p:txBody>
      </p:sp>
    </p:spTree>
    <p:extLst>
      <p:ext uri="{BB962C8B-B14F-4D97-AF65-F5344CB8AC3E}">
        <p14:creationId xmlns:p14="http://schemas.microsoft.com/office/powerpoint/2010/main" val="32868384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dirty="0">
                <a:effectLst/>
                <a:latin typeface="Calibri" panose="020F0502020204030204" pitchFamily="34" charset="0"/>
                <a:ea typeface="Calibri" panose="020F0502020204030204" pitchFamily="34" charset="0"/>
                <a:cs typeface="Times New Roman" panose="02020603050405020304" pitchFamily="18" charset="0"/>
              </a:rPr>
              <a:t>First of all, the median household income in Oakland County is almost 25% higher than the USA median. That’s a lot of disposable income that can be used in eating out!</a:t>
            </a:r>
          </a:p>
          <a:p>
            <a:endParaRPr lang="en-IN" dirty="0"/>
          </a:p>
        </p:txBody>
      </p:sp>
    </p:spTree>
    <p:extLst>
      <p:ext uri="{BB962C8B-B14F-4D97-AF65-F5344CB8AC3E}">
        <p14:creationId xmlns:p14="http://schemas.microsoft.com/office/powerpoint/2010/main" val="1824393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dirty="0">
                <a:effectLst/>
                <a:latin typeface="Calibri" panose="020F0502020204030204" pitchFamily="34" charset="0"/>
                <a:ea typeface="Calibri" panose="020F0502020204030204" pitchFamily="34" charset="0"/>
                <a:cs typeface="Times New Roman" panose="02020603050405020304" pitchFamily="18" charset="0"/>
              </a:rPr>
              <a:t>We can also see that the median value of housing units is 10% higher than the USA median, suggesting that homeowners in this county are typically affluent and economically stable, which bodes well for Chicken Kitchen’s consumer base.</a:t>
            </a:r>
          </a:p>
          <a:p>
            <a:endParaRPr lang="en-IN" dirty="0"/>
          </a:p>
        </p:txBody>
      </p:sp>
    </p:spTree>
    <p:extLst>
      <p:ext uri="{BB962C8B-B14F-4D97-AF65-F5344CB8AC3E}">
        <p14:creationId xmlns:p14="http://schemas.microsoft.com/office/powerpoint/2010/main" val="23324936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dirty="0">
                <a:effectLst/>
                <a:latin typeface="Calibri" panose="020F0502020204030204" pitchFamily="34" charset="0"/>
                <a:ea typeface="Calibri" panose="020F0502020204030204" pitchFamily="34" charset="0"/>
                <a:cs typeface="Times New Roman" panose="02020603050405020304" pitchFamily="18" charset="0"/>
              </a:rPr>
              <a:t>With a population of 1.2 million, Oakland County is the second-most populous county in Michigan, which means a significant number of potential Chicken Kitchen consumers.</a:t>
            </a:r>
          </a:p>
          <a:p>
            <a:endParaRPr lang="en-IN" dirty="0"/>
          </a:p>
        </p:txBody>
      </p:sp>
    </p:spTree>
    <p:extLst>
      <p:ext uri="{BB962C8B-B14F-4D97-AF65-F5344CB8AC3E}">
        <p14:creationId xmlns:p14="http://schemas.microsoft.com/office/powerpoint/2010/main" val="1814113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4412"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sz="1800" dirty="0">
                <a:effectLst/>
                <a:latin typeface="Calibri" panose="020F0502020204030204" pitchFamily="34" charset="0"/>
                <a:ea typeface="Calibri" panose="020F0502020204030204" pitchFamily="34" charset="0"/>
                <a:cs typeface="Times New Roman" panose="02020603050405020304" pitchFamily="18" charset="0"/>
              </a:rPr>
              <a:t>Oakland County is also home to Oakland University, ensuring a large and steady influx of young people who like to eat out all year round.</a:t>
            </a:r>
          </a:p>
          <a:p>
            <a:endParaRPr lang="en-IN" dirty="0"/>
          </a:p>
        </p:txBody>
      </p:sp>
    </p:spTree>
    <p:extLst>
      <p:ext uri="{BB962C8B-B14F-4D97-AF65-F5344CB8AC3E}">
        <p14:creationId xmlns:p14="http://schemas.microsoft.com/office/powerpoint/2010/main" val="40026215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507" y="992767"/>
            <a:ext cx="11358000" cy="2736900"/>
          </a:xfrm>
          <a:prstGeom prst="rect">
            <a:avLst/>
          </a:prstGeom>
        </p:spPr>
        <p:txBody>
          <a:bodyPr spcFirstLastPara="1" wrap="square" lIns="121875" tIns="121875" rIns="121875" bIns="121875" anchor="b" anchorCtr="0">
            <a:noAutofit/>
          </a:bodyPr>
          <a:lstStyle>
            <a:lvl1pPr lvl="0" algn="ctr">
              <a:spcBef>
                <a:spcPts val="0"/>
              </a:spcBef>
              <a:spcAft>
                <a:spcPts val="0"/>
              </a:spcAft>
              <a:buSzPts val="6900"/>
              <a:buNone/>
              <a:defRPr sz="690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a:endParaRPr/>
          </a:p>
        </p:txBody>
      </p:sp>
      <p:sp>
        <p:nvSpPr>
          <p:cNvPr id="11" name="Google Shape;11;p2"/>
          <p:cNvSpPr txBox="1">
            <a:spLocks noGrp="1"/>
          </p:cNvSpPr>
          <p:nvPr>
            <p:ph type="subTitle" idx="1"/>
          </p:nvPr>
        </p:nvSpPr>
        <p:spPr>
          <a:xfrm>
            <a:off x="415496" y="3778833"/>
            <a:ext cx="11358000" cy="1056900"/>
          </a:xfrm>
          <a:prstGeom prst="rect">
            <a:avLst/>
          </a:prstGeom>
        </p:spPr>
        <p:txBody>
          <a:bodyPr spcFirstLastPara="1" wrap="square" lIns="121875" tIns="121875" rIns="121875" bIns="121875"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p2"/>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with 4 Columns - Right Align" type="blank">
  <p:cSld name="BLANK">
    <p:spTree>
      <p:nvGrpSpPr>
        <p:cNvPr id="1" name="Shape 13"/>
        <p:cNvGrpSpPr/>
        <p:nvPr/>
      </p:nvGrpSpPr>
      <p:grpSpPr>
        <a:xfrm>
          <a:off x="0" y="0"/>
          <a:ext cx="0" cy="0"/>
          <a:chOff x="0" y="0"/>
          <a:chExt cx="0" cy="0"/>
        </a:xfrm>
      </p:grpSpPr>
      <p:sp>
        <p:nvSpPr>
          <p:cNvPr id="14" name="Google Shape;14;p3"/>
          <p:cNvSpPr txBox="1">
            <a:spLocks noGrp="1"/>
          </p:cNvSpPr>
          <p:nvPr>
            <p:ph type="sldNum" idx="12"/>
          </p:nvPr>
        </p:nvSpPr>
        <p:spPr>
          <a:xfrm>
            <a:off x="11293784" y="6217622"/>
            <a:ext cx="731400" cy="524700"/>
          </a:xfrm>
          <a:prstGeom prst="rect">
            <a:avLst/>
          </a:prstGeom>
        </p:spPr>
        <p:txBody>
          <a:bodyPr spcFirstLastPara="1" wrap="square" lIns="121875" tIns="121875" rIns="121875" bIns="12187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5" name="Google Shape;15;p3"/>
          <p:cNvSpPr txBox="1">
            <a:spLocks noGrp="1"/>
          </p:cNvSpPr>
          <p:nvPr>
            <p:ph type="body" idx="1"/>
          </p:nvPr>
        </p:nvSpPr>
        <p:spPr>
          <a:xfrm>
            <a:off x="2587752" y="1740408"/>
            <a:ext cx="2286000" cy="4407300"/>
          </a:xfrm>
          <a:prstGeom prst="rect">
            <a:avLst/>
          </a:prstGeom>
        </p:spPr>
        <p:txBody>
          <a:bodyPr spcFirstLastPara="1" wrap="square" lIns="121875" tIns="121875" rIns="121875" bIns="121875" anchor="t" anchorCtr="0">
            <a:noAutofit/>
          </a:bodyPr>
          <a:lstStyle>
            <a:lvl1pPr marL="457200" lvl="0" indent="-298450" rtl="0">
              <a:lnSpc>
                <a:spcPct val="115000"/>
              </a:lnSpc>
              <a:spcBef>
                <a:spcPts val="0"/>
              </a:spcBef>
              <a:spcAft>
                <a:spcPts val="0"/>
              </a:spcAft>
              <a:buSzPts val="1100"/>
              <a:buChar char="●"/>
              <a:defRPr sz="1100"/>
            </a:lvl1pPr>
            <a:lvl2pPr marL="914400" lvl="1" indent="-298450" rtl="0">
              <a:lnSpc>
                <a:spcPct val="115000"/>
              </a:lnSpc>
              <a:spcBef>
                <a:spcPts val="2100"/>
              </a:spcBef>
              <a:spcAft>
                <a:spcPts val="0"/>
              </a:spcAft>
              <a:buSzPts val="1100"/>
              <a:buChar char="○"/>
              <a:defRPr sz="1100"/>
            </a:lvl2pPr>
            <a:lvl3pPr marL="1371600" lvl="2" indent="-298450" rtl="0">
              <a:lnSpc>
                <a:spcPct val="115000"/>
              </a:lnSpc>
              <a:spcBef>
                <a:spcPts val="2100"/>
              </a:spcBef>
              <a:spcAft>
                <a:spcPts val="0"/>
              </a:spcAft>
              <a:buSzPts val="1100"/>
              <a:buChar char="■"/>
              <a:defRPr sz="1100"/>
            </a:lvl3pPr>
            <a:lvl4pPr marL="1828800" lvl="3" indent="-298450" rtl="0">
              <a:lnSpc>
                <a:spcPct val="115000"/>
              </a:lnSpc>
              <a:spcBef>
                <a:spcPts val="2100"/>
              </a:spcBef>
              <a:spcAft>
                <a:spcPts val="0"/>
              </a:spcAft>
              <a:buSzPts val="1100"/>
              <a:buChar char="●"/>
              <a:defRPr sz="1100"/>
            </a:lvl4pPr>
            <a:lvl5pPr marL="2286000" lvl="4" indent="-298450" rtl="0">
              <a:lnSpc>
                <a:spcPct val="115000"/>
              </a:lnSpc>
              <a:spcBef>
                <a:spcPts val="2100"/>
              </a:spcBef>
              <a:spcAft>
                <a:spcPts val="0"/>
              </a:spcAft>
              <a:buSzPts val="1100"/>
              <a:buChar char="○"/>
              <a:defRPr sz="1100"/>
            </a:lvl5pPr>
            <a:lvl6pPr marL="2743200" lvl="5" indent="-298450" rtl="0">
              <a:lnSpc>
                <a:spcPct val="115000"/>
              </a:lnSpc>
              <a:spcBef>
                <a:spcPts val="2100"/>
              </a:spcBef>
              <a:spcAft>
                <a:spcPts val="0"/>
              </a:spcAft>
              <a:buSzPts val="1100"/>
              <a:buChar char="■"/>
              <a:defRPr sz="1100"/>
            </a:lvl6pPr>
            <a:lvl7pPr marL="3200400" lvl="6" indent="-298450" rtl="0">
              <a:lnSpc>
                <a:spcPct val="115000"/>
              </a:lnSpc>
              <a:spcBef>
                <a:spcPts val="2100"/>
              </a:spcBef>
              <a:spcAft>
                <a:spcPts val="0"/>
              </a:spcAft>
              <a:buSzPts val="1100"/>
              <a:buChar char="●"/>
              <a:defRPr sz="1100"/>
            </a:lvl7pPr>
            <a:lvl8pPr marL="3657600" lvl="7" indent="-298450" rtl="0">
              <a:lnSpc>
                <a:spcPct val="115000"/>
              </a:lnSpc>
              <a:spcBef>
                <a:spcPts val="2100"/>
              </a:spcBef>
              <a:spcAft>
                <a:spcPts val="0"/>
              </a:spcAft>
              <a:buSzPts val="1100"/>
              <a:buChar char="○"/>
              <a:defRPr sz="1100"/>
            </a:lvl8pPr>
            <a:lvl9pPr marL="4114800" lvl="8" indent="-298450" rtl="0">
              <a:lnSpc>
                <a:spcPct val="115000"/>
              </a:lnSpc>
              <a:spcBef>
                <a:spcPts val="2100"/>
              </a:spcBef>
              <a:spcAft>
                <a:spcPts val="2100"/>
              </a:spcAft>
              <a:buSzPts val="1100"/>
              <a:buChar char="■"/>
              <a:defRPr sz="1100"/>
            </a:lvl9pPr>
          </a:lstStyle>
          <a:p>
            <a:endParaRPr/>
          </a:p>
        </p:txBody>
      </p:sp>
      <p:sp>
        <p:nvSpPr>
          <p:cNvPr id="16" name="Google Shape;16;p3"/>
          <p:cNvSpPr txBox="1">
            <a:spLocks noGrp="1"/>
          </p:cNvSpPr>
          <p:nvPr>
            <p:ph type="body" idx="2"/>
          </p:nvPr>
        </p:nvSpPr>
        <p:spPr>
          <a:xfrm>
            <a:off x="4887672" y="1741021"/>
            <a:ext cx="2286000" cy="4407300"/>
          </a:xfrm>
          <a:prstGeom prst="rect">
            <a:avLst/>
          </a:prstGeom>
        </p:spPr>
        <p:txBody>
          <a:bodyPr spcFirstLastPara="1" wrap="square" lIns="121875" tIns="121875" rIns="121875" bIns="121875" anchor="t" anchorCtr="0">
            <a:noAutofit/>
          </a:bodyPr>
          <a:lstStyle>
            <a:lvl1pPr marL="457200" lvl="0" indent="-298450" rtl="0">
              <a:lnSpc>
                <a:spcPct val="115000"/>
              </a:lnSpc>
              <a:spcBef>
                <a:spcPts val="0"/>
              </a:spcBef>
              <a:spcAft>
                <a:spcPts val="0"/>
              </a:spcAft>
              <a:buSzPts val="1100"/>
              <a:buChar char="●"/>
              <a:defRPr sz="1100"/>
            </a:lvl1pPr>
            <a:lvl2pPr marL="914400" lvl="1" indent="-298450" rtl="0">
              <a:lnSpc>
                <a:spcPct val="115000"/>
              </a:lnSpc>
              <a:spcBef>
                <a:spcPts val="2100"/>
              </a:spcBef>
              <a:spcAft>
                <a:spcPts val="0"/>
              </a:spcAft>
              <a:buSzPts val="1100"/>
              <a:buChar char="○"/>
              <a:defRPr sz="1100"/>
            </a:lvl2pPr>
            <a:lvl3pPr marL="1371600" lvl="2" indent="-298450" rtl="0">
              <a:lnSpc>
                <a:spcPct val="115000"/>
              </a:lnSpc>
              <a:spcBef>
                <a:spcPts val="2100"/>
              </a:spcBef>
              <a:spcAft>
                <a:spcPts val="0"/>
              </a:spcAft>
              <a:buSzPts val="1100"/>
              <a:buChar char="■"/>
              <a:defRPr sz="1100"/>
            </a:lvl3pPr>
            <a:lvl4pPr marL="1828800" lvl="3" indent="-298450" rtl="0">
              <a:lnSpc>
                <a:spcPct val="115000"/>
              </a:lnSpc>
              <a:spcBef>
                <a:spcPts val="2100"/>
              </a:spcBef>
              <a:spcAft>
                <a:spcPts val="0"/>
              </a:spcAft>
              <a:buSzPts val="1100"/>
              <a:buChar char="●"/>
              <a:defRPr sz="1100"/>
            </a:lvl4pPr>
            <a:lvl5pPr marL="2286000" lvl="4" indent="-298450" rtl="0">
              <a:lnSpc>
                <a:spcPct val="115000"/>
              </a:lnSpc>
              <a:spcBef>
                <a:spcPts val="2100"/>
              </a:spcBef>
              <a:spcAft>
                <a:spcPts val="0"/>
              </a:spcAft>
              <a:buSzPts val="1100"/>
              <a:buChar char="○"/>
              <a:defRPr sz="1100"/>
            </a:lvl5pPr>
            <a:lvl6pPr marL="2743200" lvl="5" indent="-298450" rtl="0">
              <a:lnSpc>
                <a:spcPct val="115000"/>
              </a:lnSpc>
              <a:spcBef>
                <a:spcPts val="2100"/>
              </a:spcBef>
              <a:spcAft>
                <a:spcPts val="0"/>
              </a:spcAft>
              <a:buSzPts val="1100"/>
              <a:buChar char="■"/>
              <a:defRPr sz="1100"/>
            </a:lvl6pPr>
            <a:lvl7pPr marL="3200400" lvl="6" indent="-298450" rtl="0">
              <a:lnSpc>
                <a:spcPct val="115000"/>
              </a:lnSpc>
              <a:spcBef>
                <a:spcPts val="2100"/>
              </a:spcBef>
              <a:spcAft>
                <a:spcPts val="0"/>
              </a:spcAft>
              <a:buSzPts val="1100"/>
              <a:buChar char="●"/>
              <a:defRPr sz="1100"/>
            </a:lvl7pPr>
            <a:lvl8pPr marL="3657600" lvl="7" indent="-298450" rtl="0">
              <a:lnSpc>
                <a:spcPct val="115000"/>
              </a:lnSpc>
              <a:spcBef>
                <a:spcPts val="2100"/>
              </a:spcBef>
              <a:spcAft>
                <a:spcPts val="0"/>
              </a:spcAft>
              <a:buSzPts val="1100"/>
              <a:buChar char="○"/>
              <a:defRPr sz="1100"/>
            </a:lvl8pPr>
            <a:lvl9pPr marL="4114800" lvl="8" indent="-298450" rtl="0">
              <a:lnSpc>
                <a:spcPct val="115000"/>
              </a:lnSpc>
              <a:spcBef>
                <a:spcPts val="2100"/>
              </a:spcBef>
              <a:spcAft>
                <a:spcPts val="2100"/>
              </a:spcAft>
              <a:buSzPts val="1100"/>
              <a:buChar char="■"/>
              <a:defRPr sz="1100"/>
            </a:lvl9pPr>
          </a:lstStyle>
          <a:p>
            <a:endParaRPr/>
          </a:p>
        </p:txBody>
      </p:sp>
      <p:sp>
        <p:nvSpPr>
          <p:cNvPr id="17" name="Google Shape;17;p3"/>
          <p:cNvSpPr txBox="1">
            <a:spLocks noGrp="1"/>
          </p:cNvSpPr>
          <p:nvPr>
            <p:ph type="body" idx="3"/>
          </p:nvPr>
        </p:nvSpPr>
        <p:spPr>
          <a:xfrm>
            <a:off x="7187592" y="1741013"/>
            <a:ext cx="2286000" cy="4407300"/>
          </a:xfrm>
          <a:prstGeom prst="rect">
            <a:avLst/>
          </a:prstGeom>
        </p:spPr>
        <p:txBody>
          <a:bodyPr spcFirstLastPara="1" wrap="square" lIns="121875" tIns="121875" rIns="121875" bIns="121875" anchor="t" anchorCtr="0">
            <a:noAutofit/>
          </a:bodyPr>
          <a:lstStyle>
            <a:lvl1pPr marL="457200" lvl="0" indent="-298450" rtl="0">
              <a:lnSpc>
                <a:spcPct val="115000"/>
              </a:lnSpc>
              <a:spcBef>
                <a:spcPts val="0"/>
              </a:spcBef>
              <a:spcAft>
                <a:spcPts val="0"/>
              </a:spcAft>
              <a:buSzPts val="1100"/>
              <a:buChar char="●"/>
              <a:defRPr sz="1100"/>
            </a:lvl1pPr>
            <a:lvl2pPr marL="914400" lvl="1" indent="-298450" rtl="0">
              <a:lnSpc>
                <a:spcPct val="115000"/>
              </a:lnSpc>
              <a:spcBef>
                <a:spcPts val="2100"/>
              </a:spcBef>
              <a:spcAft>
                <a:spcPts val="0"/>
              </a:spcAft>
              <a:buSzPts val="1100"/>
              <a:buChar char="○"/>
              <a:defRPr sz="1100"/>
            </a:lvl2pPr>
            <a:lvl3pPr marL="1371600" lvl="2" indent="-298450" rtl="0">
              <a:lnSpc>
                <a:spcPct val="115000"/>
              </a:lnSpc>
              <a:spcBef>
                <a:spcPts val="2100"/>
              </a:spcBef>
              <a:spcAft>
                <a:spcPts val="0"/>
              </a:spcAft>
              <a:buSzPts val="1100"/>
              <a:buChar char="■"/>
              <a:defRPr sz="1100"/>
            </a:lvl3pPr>
            <a:lvl4pPr marL="1828800" lvl="3" indent="-298450" rtl="0">
              <a:lnSpc>
                <a:spcPct val="115000"/>
              </a:lnSpc>
              <a:spcBef>
                <a:spcPts val="2100"/>
              </a:spcBef>
              <a:spcAft>
                <a:spcPts val="0"/>
              </a:spcAft>
              <a:buSzPts val="1100"/>
              <a:buChar char="●"/>
              <a:defRPr sz="1100"/>
            </a:lvl4pPr>
            <a:lvl5pPr marL="2286000" lvl="4" indent="-298450" rtl="0">
              <a:lnSpc>
                <a:spcPct val="115000"/>
              </a:lnSpc>
              <a:spcBef>
                <a:spcPts val="2100"/>
              </a:spcBef>
              <a:spcAft>
                <a:spcPts val="0"/>
              </a:spcAft>
              <a:buSzPts val="1100"/>
              <a:buChar char="○"/>
              <a:defRPr sz="1100"/>
            </a:lvl5pPr>
            <a:lvl6pPr marL="2743200" lvl="5" indent="-298450" rtl="0">
              <a:lnSpc>
                <a:spcPct val="115000"/>
              </a:lnSpc>
              <a:spcBef>
                <a:spcPts val="2100"/>
              </a:spcBef>
              <a:spcAft>
                <a:spcPts val="0"/>
              </a:spcAft>
              <a:buSzPts val="1100"/>
              <a:buChar char="■"/>
              <a:defRPr sz="1100"/>
            </a:lvl6pPr>
            <a:lvl7pPr marL="3200400" lvl="6" indent="-298450" rtl="0">
              <a:lnSpc>
                <a:spcPct val="115000"/>
              </a:lnSpc>
              <a:spcBef>
                <a:spcPts val="2100"/>
              </a:spcBef>
              <a:spcAft>
                <a:spcPts val="0"/>
              </a:spcAft>
              <a:buSzPts val="1100"/>
              <a:buChar char="●"/>
              <a:defRPr sz="1100"/>
            </a:lvl7pPr>
            <a:lvl8pPr marL="3657600" lvl="7" indent="-298450" rtl="0">
              <a:lnSpc>
                <a:spcPct val="115000"/>
              </a:lnSpc>
              <a:spcBef>
                <a:spcPts val="2100"/>
              </a:spcBef>
              <a:spcAft>
                <a:spcPts val="0"/>
              </a:spcAft>
              <a:buSzPts val="1100"/>
              <a:buChar char="○"/>
              <a:defRPr sz="1100"/>
            </a:lvl8pPr>
            <a:lvl9pPr marL="4114800" lvl="8" indent="-298450" rtl="0">
              <a:lnSpc>
                <a:spcPct val="115000"/>
              </a:lnSpc>
              <a:spcBef>
                <a:spcPts val="2100"/>
              </a:spcBef>
              <a:spcAft>
                <a:spcPts val="2100"/>
              </a:spcAft>
              <a:buSzPts val="1100"/>
              <a:buChar char="■"/>
              <a:defRPr sz="1100"/>
            </a:lvl9pPr>
          </a:lstStyle>
          <a:p>
            <a:endParaRPr/>
          </a:p>
        </p:txBody>
      </p:sp>
      <p:sp>
        <p:nvSpPr>
          <p:cNvPr id="18" name="Google Shape;18;p3"/>
          <p:cNvSpPr txBox="1">
            <a:spLocks noGrp="1"/>
          </p:cNvSpPr>
          <p:nvPr>
            <p:ph type="title"/>
          </p:nvPr>
        </p:nvSpPr>
        <p:spPr>
          <a:xfrm>
            <a:off x="415496" y="194567"/>
            <a:ext cx="11358000" cy="763500"/>
          </a:xfrm>
          <a:prstGeom prst="rect">
            <a:avLst/>
          </a:prstGeom>
        </p:spPr>
        <p:txBody>
          <a:bodyPr spcFirstLastPara="1" wrap="square" lIns="121875" tIns="121875" rIns="121875" bIns="121875" anchor="t" anchorCtr="0">
            <a:noAutofit/>
          </a:bodyPr>
          <a:lstStyle>
            <a:lvl1pPr lvl="0" rtl="0">
              <a:spcBef>
                <a:spcPts val="0"/>
              </a:spcBef>
              <a:spcAft>
                <a:spcPts val="0"/>
              </a:spcAft>
              <a:buSzPts val="3700"/>
              <a:buFont typeface="Roboto Condensed"/>
              <a:buNone/>
              <a:defRPr>
                <a:latin typeface="Roboto Condensed"/>
                <a:ea typeface="Roboto Condensed"/>
                <a:cs typeface="Roboto Condensed"/>
                <a:sym typeface="Roboto Condensed"/>
              </a:defRPr>
            </a:lvl1pPr>
            <a:lvl2pPr lvl="1" rtl="0">
              <a:spcBef>
                <a:spcPts val="0"/>
              </a:spcBef>
              <a:spcAft>
                <a:spcPts val="0"/>
              </a:spcAft>
              <a:buSzPts val="3700"/>
              <a:buFont typeface="Roboto Condensed"/>
              <a:buNone/>
              <a:defRPr>
                <a:latin typeface="Roboto Condensed"/>
                <a:ea typeface="Roboto Condensed"/>
                <a:cs typeface="Roboto Condensed"/>
                <a:sym typeface="Roboto Condensed"/>
              </a:defRPr>
            </a:lvl2pPr>
            <a:lvl3pPr lvl="2" rtl="0">
              <a:spcBef>
                <a:spcPts val="0"/>
              </a:spcBef>
              <a:spcAft>
                <a:spcPts val="0"/>
              </a:spcAft>
              <a:buSzPts val="3700"/>
              <a:buFont typeface="Roboto Condensed"/>
              <a:buNone/>
              <a:defRPr>
                <a:latin typeface="Roboto Condensed"/>
                <a:ea typeface="Roboto Condensed"/>
                <a:cs typeface="Roboto Condensed"/>
                <a:sym typeface="Roboto Condensed"/>
              </a:defRPr>
            </a:lvl3pPr>
            <a:lvl4pPr lvl="3" rtl="0">
              <a:spcBef>
                <a:spcPts val="0"/>
              </a:spcBef>
              <a:spcAft>
                <a:spcPts val="0"/>
              </a:spcAft>
              <a:buSzPts val="3700"/>
              <a:buFont typeface="Roboto Condensed"/>
              <a:buNone/>
              <a:defRPr>
                <a:latin typeface="Roboto Condensed"/>
                <a:ea typeface="Roboto Condensed"/>
                <a:cs typeface="Roboto Condensed"/>
                <a:sym typeface="Roboto Condensed"/>
              </a:defRPr>
            </a:lvl4pPr>
            <a:lvl5pPr lvl="4" rtl="0">
              <a:spcBef>
                <a:spcPts val="0"/>
              </a:spcBef>
              <a:spcAft>
                <a:spcPts val="0"/>
              </a:spcAft>
              <a:buSzPts val="3700"/>
              <a:buFont typeface="Roboto Condensed"/>
              <a:buNone/>
              <a:defRPr>
                <a:latin typeface="Roboto Condensed"/>
                <a:ea typeface="Roboto Condensed"/>
                <a:cs typeface="Roboto Condensed"/>
                <a:sym typeface="Roboto Condensed"/>
              </a:defRPr>
            </a:lvl5pPr>
            <a:lvl6pPr lvl="5" rtl="0">
              <a:spcBef>
                <a:spcPts val="0"/>
              </a:spcBef>
              <a:spcAft>
                <a:spcPts val="0"/>
              </a:spcAft>
              <a:buSzPts val="3700"/>
              <a:buFont typeface="Roboto Condensed"/>
              <a:buNone/>
              <a:defRPr>
                <a:latin typeface="Roboto Condensed"/>
                <a:ea typeface="Roboto Condensed"/>
                <a:cs typeface="Roboto Condensed"/>
                <a:sym typeface="Roboto Condensed"/>
              </a:defRPr>
            </a:lvl6pPr>
            <a:lvl7pPr lvl="6" rtl="0">
              <a:spcBef>
                <a:spcPts val="0"/>
              </a:spcBef>
              <a:spcAft>
                <a:spcPts val="0"/>
              </a:spcAft>
              <a:buSzPts val="3700"/>
              <a:buFont typeface="Roboto Condensed"/>
              <a:buNone/>
              <a:defRPr>
                <a:latin typeface="Roboto Condensed"/>
                <a:ea typeface="Roboto Condensed"/>
                <a:cs typeface="Roboto Condensed"/>
                <a:sym typeface="Roboto Condensed"/>
              </a:defRPr>
            </a:lvl7pPr>
            <a:lvl8pPr lvl="7" rtl="0">
              <a:spcBef>
                <a:spcPts val="0"/>
              </a:spcBef>
              <a:spcAft>
                <a:spcPts val="0"/>
              </a:spcAft>
              <a:buSzPts val="3700"/>
              <a:buFont typeface="Roboto Condensed"/>
              <a:buNone/>
              <a:defRPr>
                <a:latin typeface="Roboto Condensed"/>
                <a:ea typeface="Roboto Condensed"/>
                <a:cs typeface="Roboto Condensed"/>
                <a:sym typeface="Roboto Condensed"/>
              </a:defRPr>
            </a:lvl8pPr>
            <a:lvl9pPr lvl="8" rtl="0">
              <a:spcBef>
                <a:spcPts val="0"/>
              </a:spcBef>
              <a:spcAft>
                <a:spcPts val="0"/>
              </a:spcAft>
              <a:buSzPts val="3700"/>
              <a:buFont typeface="Roboto Condensed"/>
              <a:buNone/>
              <a:defRPr>
                <a:latin typeface="Roboto Condensed"/>
                <a:ea typeface="Roboto Condensed"/>
                <a:cs typeface="Roboto Condensed"/>
                <a:sym typeface="Roboto Condensed"/>
              </a:defRPr>
            </a:lvl9pPr>
          </a:lstStyle>
          <a:p>
            <a:endParaRPr/>
          </a:p>
        </p:txBody>
      </p:sp>
      <p:sp>
        <p:nvSpPr>
          <p:cNvPr id="19" name="Google Shape;19;p3"/>
          <p:cNvSpPr txBox="1">
            <a:spLocks noGrp="1"/>
          </p:cNvSpPr>
          <p:nvPr>
            <p:ph type="body" idx="4"/>
          </p:nvPr>
        </p:nvSpPr>
        <p:spPr>
          <a:xfrm>
            <a:off x="9487511" y="1741013"/>
            <a:ext cx="2286000" cy="4407300"/>
          </a:xfrm>
          <a:prstGeom prst="rect">
            <a:avLst/>
          </a:prstGeom>
        </p:spPr>
        <p:txBody>
          <a:bodyPr spcFirstLastPara="1" wrap="square" lIns="121875" tIns="121875" rIns="121875" bIns="121875" anchor="t" anchorCtr="0">
            <a:noAutofit/>
          </a:bodyPr>
          <a:lstStyle>
            <a:lvl1pPr marL="457200" lvl="0" indent="-298450" rtl="0">
              <a:lnSpc>
                <a:spcPct val="115000"/>
              </a:lnSpc>
              <a:spcBef>
                <a:spcPts val="0"/>
              </a:spcBef>
              <a:spcAft>
                <a:spcPts val="0"/>
              </a:spcAft>
              <a:buSzPts val="1100"/>
              <a:buChar char="●"/>
              <a:defRPr sz="1100"/>
            </a:lvl1pPr>
            <a:lvl2pPr marL="914400" lvl="1" indent="-298450" rtl="0">
              <a:lnSpc>
                <a:spcPct val="115000"/>
              </a:lnSpc>
              <a:spcBef>
                <a:spcPts val="2100"/>
              </a:spcBef>
              <a:spcAft>
                <a:spcPts val="0"/>
              </a:spcAft>
              <a:buSzPts val="1100"/>
              <a:buChar char="○"/>
              <a:defRPr sz="1100"/>
            </a:lvl2pPr>
            <a:lvl3pPr marL="1371600" lvl="2" indent="-298450" rtl="0">
              <a:lnSpc>
                <a:spcPct val="115000"/>
              </a:lnSpc>
              <a:spcBef>
                <a:spcPts val="2100"/>
              </a:spcBef>
              <a:spcAft>
                <a:spcPts val="0"/>
              </a:spcAft>
              <a:buSzPts val="1100"/>
              <a:buChar char="■"/>
              <a:defRPr sz="1100"/>
            </a:lvl3pPr>
            <a:lvl4pPr marL="1828800" lvl="3" indent="-298450" rtl="0">
              <a:lnSpc>
                <a:spcPct val="115000"/>
              </a:lnSpc>
              <a:spcBef>
                <a:spcPts val="2100"/>
              </a:spcBef>
              <a:spcAft>
                <a:spcPts val="0"/>
              </a:spcAft>
              <a:buSzPts val="1100"/>
              <a:buChar char="●"/>
              <a:defRPr sz="1100"/>
            </a:lvl4pPr>
            <a:lvl5pPr marL="2286000" lvl="4" indent="-298450" rtl="0">
              <a:lnSpc>
                <a:spcPct val="115000"/>
              </a:lnSpc>
              <a:spcBef>
                <a:spcPts val="2100"/>
              </a:spcBef>
              <a:spcAft>
                <a:spcPts val="0"/>
              </a:spcAft>
              <a:buSzPts val="1100"/>
              <a:buChar char="○"/>
              <a:defRPr sz="1100"/>
            </a:lvl5pPr>
            <a:lvl6pPr marL="2743200" lvl="5" indent="-298450" rtl="0">
              <a:lnSpc>
                <a:spcPct val="115000"/>
              </a:lnSpc>
              <a:spcBef>
                <a:spcPts val="2100"/>
              </a:spcBef>
              <a:spcAft>
                <a:spcPts val="0"/>
              </a:spcAft>
              <a:buSzPts val="1100"/>
              <a:buChar char="■"/>
              <a:defRPr sz="1100"/>
            </a:lvl6pPr>
            <a:lvl7pPr marL="3200400" lvl="6" indent="-298450" rtl="0">
              <a:lnSpc>
                <a:spcPct val="115000"/>
              </a:lnSpc>
              <a:spcBef>
                <a:spcPts val="2100"/>
              </a:spcBef>
              <a:spcAft>
                <a:spcPts val="0"/>
              </a:spcAft>
              <a:buSzPts val="1100"/>
              <a:buChar char="●"/>
              <a:defRPr sz="1100"/>
            </a:lvl7pPr>
            <a:lvl8pPr marL="3657600" lvl="7" indent="-298450" rtl="0">
              <a:lnSpc>
                <a:spcPct val="115000"/>
              </a:lnSpc>
              <a:spcBef>
                <a:spcPts val="2100"/>
              </a:spcBef>
              <a:spcAft>
                <a:spcPts val="0"/>
              </a:spcAft>
              <a:buSzPts val="1100"/>
              <a:buChar char="○"/>
              <a:defRPr sz="1100"/>
            </a:lvl8pPr>
            <a:lvl9pPr marL="4114800" lvl="8" indent="-298450" rtl="0">
              <a:lnSpc>
                <a:spcPct val="115000"/>
              </a:lnSpc>
              <a:spcBef>
                <a:spcPts val="2100"/>
              </a:spcBef>
              <a:spcAft>
                <a:spcPts val="2100"/>
              </a:spcAft>
              <a:buSzPts val="1100"/>
              <a:buChar char="■"/>
              <a:defRPr sz="1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496" y="593367"/>
            <a:ext cx="11358000" cy="763500"/>
          </a:xfrm>
          <a:prstGeom prst="rect">
            <a:avLst/>
          </a:prstGeom>
          <a:noFill/>
          <a:ln>
            <a:noFill/>
          </a:ln>
        </p:spPr>
        <p:txBody>
          <a:bodyPr spcFirstLastPara="1" wrap="square" lIns="121875" tIns="121875" rIns="121875" bIns="121875" anchor="t" anchorCtr="0">
            <a:noAutofit/>
          </a:bodyPr>
          <a:lstStyle>
            <a:lvl1pPr lvl="0">
              <a:spcBef>
                <a:spcPts val="0"/>
              </a:spcBef>
              <a:spcAft>
                <a:spcPts val="0"/>
              </a:spcAft>
              <a:buClr>
                <a:schemeClr val="dk1"/>
              </a:buClr>
              <a:buSzPts val="3700"/>
              <a:buNone/>
              <a:defRPr sz="3700" b="1">
                <a:solidFill>
                  <a:schemeClr val="dk1"/>
                </a:solidFill>
              </a:defRPr>
            </a:lvl1pPr>
            <a:lvl2pPr lvl="1">
              <a:spcBef>
                <a:spcPts val="0"/>
              </a:spcBef>
              <a:spcAft>
                <a:spcPts val="0"/>
              </a:spcAft>
              <a:buClr>
                <a:schemeClr val="dk1"/>
              </a:buClr>
              <a:buSzPts val="3700"/>
              <a:buNone/>
              <a:defRPr sz="3700" b="1">
                <a:solidFill>
                  <a:schemeClr val="dk1"/>
                </a:solidFill>
              </a:defRPr>
            </a:lvl2pPr>
            <a:lvl3pPr lvl="2">
              <a:spcBef>
                <a:spcPts val="0"/>
              </a:spcBef>
              <a:spcAft>
                <a:spcPts val="0"/>
              </a:spcAft>
              <a:buClr>
                <a:schemeClr val="dk1"/>
              </a:buClr>
              <a:buSzPts val="3700"/>
              <a:buNone/>
              <a:defRPr sz="3700" b="1">
                <a:solidFill>
                  <a:schemeClr val="dk1"/>
                </a:solidFill>
              </a:defRPr>
            </a:lvl3pPr>
            <a:lvl4pPr lvl="3">
              <a:spcBef>
                <a:spcPts val="0"/>
              </a:spcBef>
              <a:spcAft>
                <a:spcPts val="0"/>
              </a:spcAft>
              <a:buClr>
                <a:schemeClr val="dk1"/>
              </a:buClr>
              <a:buSzPts val="3700"/>
              <a:buNone/>
              <a:defRPr sz="3700" b="1">
                <a:solidFill>
                  <a:schemeClr val="dk1"/>
                </a:solidFill>
              </a:defRPr>
            </a:lvl4pPr>
            <a:lvl5pPr lvl="4">
              <a:spcBef>
                <a:spcPts val="0"/>
              </a:spcBef>
              <a:spcAft>
                <a:spcPts val="0"/>
              </a:spcAft>
              <a:buClr>
                <a:schemeClr val="dk1"/>
              </a:buClr>
              <a:buSzPts val="3700"/>
              <a:buNone/>
              <a:defRPr sz="3700" b="1">
                <a:solidFill>
                  <a:schemeClr val="dk1"/>
                </a:solidFill>
              </a:defRPr>
            </a:lvl5pPr>
            <a:lvl6pPr lvl="5">
              <a:spcBef>
                <a:spcPts val="0"/>
              </a:spcBef>
              <a:spcAft>
                <a:spcPts val="0"/>
              </a:spcAft>
              <a:buClr>
                <a:schemeClr val="dk1"/>
              </a:buClr>
              <a:buSzPts val="3700"/>
              <a:buNone/>
              <a:defRPr sz="3700" b="1">
                <a:solidFill>
                  <a:schemeClr val="dk1"/>
                </a:solidFill>
              </a:defRPr>
            </a:lvl6pPr>
            <a:lvl7pPr lvl="6">
              <a:spcBef>
                <a:spcPts val="0"/>
              </a:spcBef>
              <a:spcAft>
                <a:spcPts val="0"/>
              </a:spcAft>
              <a:buClr>
                <a:schemeClr val="dk1"/>
              </a:buClr>
              <a:buSzPts val="3700"/>
              <a:buNone/>
              <a:defRPr sz="3700" b="1">
                <a:solidFill>
                  <a:schemeClr val="dk1"/>
                </a:solidFill>
              </a:defRPr>
            </a:lvl7pPr>
            <a:lvl8pPr lvl="7">
              <a:spcBef>
                <a:spcPts val="0"/>
              </a:spcBef>
              <a:spcAft>
                <a:spcPts val="0"/>
              </a:spcAft>
              <a:buClr>
                <a:schemeClr val="dk1"/>
              </a:buClr>
              <a:buSzPts val="3700"/>
              <a:buNone/>
              <a:defRPr sz="3700" b="1">
                <a:solidFill>
                  <a:schemeClr val="dk1"/>
                </a:solidFill>
              </a:defRPr>
            </a:lvl8pPr>
            <a:lvl9pPr lvl="8">
              <a:spcBef>
                <a:spcPts val="0"/>
              </a:spcBef>
              <a:spcAft>
                <a:spcPts val="0"/>
              </a:spcAft>
              <a:buClr>
                <a:schemeClr val="dk1"/>
              </a:buClr>
              <a:buSzPts val="3700"/>
              <a:buNone/>
              <a:defRPr sz="3700" b="1">
                <a:solidFill>
                  <a:schemeClr val="dk1"/>
                </a:solidFill>
              </a:defRPr>
            </a:lvl9pPr>
          </a:lstStyle>
          <a:p>
            <a:endParaRPr/>
          </a:p>
        </p:txBody>
      </p:sp>
      <p:sp>
        <p:nvSpPr>
          <p:cNvPr id="7" name="Google Shape;7;p1"/>
          <p:cNvSpPr txBox="1">
            <a:spLocks noGrp="1"/>
          </p:cNvSpPr>
          <p:nvPr>
            <p:ph type="body" idx="1"/>
          </p:nvPr>
        </p:nvSpPr>
        <p:spPr>
          <a:xfrm>
            <a:off x="415496" y="1536633"/>
            <a:ext cx="11358000" cy="4555200"/>
          </a:xfrm>
          <a:prstGeom prst="rect">
            <a:avLst/>
          </a:prstGeom>
          <a:noFill/>
          <a:ln>
            <a:noFill/>
          </a:ln>
        </p:spPr>
        <p:txBody>
          <a:bodyPr spcFirstLastPara="1" wrap="square" lIns="121875" tIns="121875" rIns="121875" bIns="121875" anchor="t" anchorCtr="0">
            <a:noAutofit/>
          </a:bodyPr>
          <a:lstStyle>
            <a:lvl1pPr marL="457200" lvl="0" indent="-381000">
              <a:lnSpc>
                <a:spcPct val="115000"/>
              </a:lnSpc>
              <a:spcBef>
                <a:spcPts val="0"/>
              </a:spcBef>
              <a:spcAft>
                <a:spcPts val="0"/>
              </a:spcAft>
              <a:buClr>
                <a:schemeClr val="dk2"/>
              </a:buClr>
              <a:buSzPts val="2400"/>
              <a:buChar char="●"/>
              <a:defRPr sz="2400">
                <a:solidFill>
                  <a:schemeClr val="dk2"/>
                </a:solidFill>
              </a:defRPr>
            </a:lvl1pPr>
            <a:lvl2pPr marL="914400" lvl="1" indent="-349250">
              <a:lnSpc>
                <a:spcPct val="115000"/>
              </a:lnSpc>
              <a:spcBef>
                <a:spcPts val="2100"/>
              </a:spcBef>
              <a:spcAft>
                <a:spcPts val="0"/>
              </a:spcAft>
              <a:buClr>
                <a:schemeClr val="dk2"/>
              </a:buClr>
              <a:buSzPts val="1900"/>
              <a:buChar char="○"/>
              <a:defRPr sz="1900">
                <a:solidFill>
                  <a:schemeClr val="dk2"/>
                </a:solidFill>
              </a:defRPr>
            </a:lvl2pPr>
            <a:lvl3pPr marL="1371600" lvl="2" indent="-349250">
              <a:lnSpc>
                <a:spcPct val="115000"/>
              </a:lnSpc>
              <a:spcBef>
                <a:spcPts val="2100"/>
              </a:spcBef>
              <a:spcAft>
                <a:spcPts val="0"/>
              </a:spcAft>
              <a:buClr>
                <a:schemeClr val="dk2"/>
              </a:buClr>
              <a:buSzPts val="1900"/>
              <a:buChar char="■"/>
              <a:defRPr sz="1900">
                <a:solidFill>
                  <a:schemeClr val="dk2"/>
                </a:solidFill>
              </a:defRPr>
            </a:lvl3pPr>
            <a:lvl4pPr marL="1828800" lvl="3" indent="-349250">
              <a:lnSpc>
                <a:spcPct val="115000"/>
              </a:lnSpc>
              <a:spcBef>
                <a:spcPts val="2100"/>
              </a:spcBef>
              <a:spcAft>
                <a:spcPts val="0"/>
              </a:spcAft>
              <a:buClr>
                <a:schemeClr val="dk2"/>
              </a:buClr>
              <a:buSzPts val="1900"/>
              <a:buChar char="●"/>
              <a:defRPr sz="1900">
                <a:solidFill>
                  <a:schemeClr val="dk2"/>
                </a:solidFill>
              </a:defRPr>
            </a:lvl4pPr>
            <a:lvl5pPr marL="2286000" lvl="4" indent="-349250">
              <a:lnSpc>
                <a:spcPct val="115000"/>
              </a:lnSpc>
              <a:spcBef>
                <a:spcPts val="2100"/>
              </a:spcBef>
              <a:spcAft>
                <a:spcPts val="0"/>
              </a:spcAft>
              <a:buClr>
                <a:schemeClr val="dk2"/>
              </a:buClr>
              <a:buSzPts val="1900"/>
              <a:buChar char="○"/>
              <a:defRPr sz="1900">
                <a:solidFill>
                  <a:schemeClr val="dk2"/>
                </a:solidFill>
              </a:defRPr>
            </a:lvl5pPr>
            <a:lvl6pPr marL="2743200" lvl="5" indent="-349250">
              <a:lnSpc>
                <a:spcPct val="115000"/>
              </a:lnSpc>
              <a:spcBef>
                <a:spcPts val="2100"/>
              </a:spcBef>
              <a:spcAft>
                <a:spcPts val="0"/>
              </a:spcAft>
              <a:buClr>
                <a:schemeClr val="dk2"/>
              </a:buClr>
              <a:buSzPts val="1900"/>
              <a:buChar char="■"/>
              <a:defRPr sz="1900">
                <a:solidFill>
                  <a:schemeClr val="dk2"/>
                </a:solidFill>
              </a:defRPr>
            </a:lvl6pPr>
            <a:lvl7pPr marL="3200400" lvl="6" indent="-349250">
              <a:lnSpc>
                <a:spcPct val="115000"/>
              </a:lnSpc>
              <a:spcBef>
                <a:spcPts val="2100"/>
              </a:spcBef>
              <a:spcAft>
                <a:spcPts val="0"/>
              </a:spcAft>
              <a:buClr>
                <a:schemeClr val="dk2"/>
              </a:buClr>
              <a:buSzPts val="1900"/>
              <a:buChar char="●"/>
              <a:defRPr sz="1900">
                <a:solidFill>
                  <a:schemeClr val="dk2"/>
                </a:solidFill>
              </a:defRPr>
            </a:lvl7pPr>
            <a:lvl8pPr marL="3657600" lvl="7" indent="-349250">
              <a:lnSpc>
                <a:spcPct val="115000"/>
              </a:lnSpc>
              <a:spcBef>
                <a:spcPts val="2100"/>
              </a:spcBef>
              <a:spcAft>
                <a:spcPts val="0"/>
              </a:spcAft>
              <a:buClr>
                <a:schemeClr val="dk2"/>
              </a:buClr>
              <a:buSzPts val="1900"/>
              <a:buChar char="○"/>
              <a:defRPr sz="1900">
                <a:solidFill>
                  <a:schemeClr val="dk2"/>
                </a:solidFill>
              </a:defRPr>
            </a:lvl8pPr>
            <a:lvl9pPr marL="4114800" lvl="8" indent="-349250">
              <a:lnSpc>
                <a:spcPct val="115000"/>
              </a:lnSpc>
              <a:spcBef>
                <a:spcPts val="2100"/>
              </a:spcBef>
              <a:spcAft>
                <a:spcPts val="2100"/>
              </a:spcAft>
              <a:buClr>
                <a:schemeClr val="dk2"/>
              </a:buClr>
              <a:buSzPts val="1900"/>
              <a:buChar char="■"/>
              <a:defRPr sz="1900">
                <a:solidFill>
                  <a:schemeClr val="dk2"/>
                </a:solidFill>
              </a:defRPr>
            </a:lvl9pPr>
          </a:lstStyle>
          <a:p>
            <a:endParaRPr/>
          </a:p>
        </p:txBody>
      </p:sp>
      <p:sp>
        <p:nvSpPr>
          <p:cNvPr id="8" name="Google Shape;8;p1"/>
          <p:cNvSpPr txBox="1">
            <a:spLocks noGrp="1"/>
          </p:cNvSpPr>
          <p:nvPr>
            <p:ph type="sldNum" idx="12"/>
          </p:nvPr>
        </p:nvSpPr>
        <p:spPr>
          <a:xfrm>
            <a:off x="11293784" y="6217622"/>
            <a:ext cx="731400" cy="524700"/>
          </a:xfrm>
          <a:prstGeom prst="rect">
            <a:avLst/>
          </a:prstGeom>
          <a:noFill/>
          <a:ln>
            <a:noFill/>
          </a:ln>
        </p:spPr>
        <p:txBody>
          <a:bodyPr spcFirstLastPara="1" wrap="square" lIns="121875" tIns="121875" rIns="121875" bIns="121875"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4.sv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3.jpg"/></Relationships>
</file>

<file path=ppt/slides/_rels/slide15.xml.rels><?xml version="1.0" encoding="UTF-8" standalone="yes"?>
<Relationships xmlns="http://schemas.openxmlformats.org/package/2006/relationships"><Relationship Id="rId8" Type="http://schemas.openxmlformats.org/officeDocument/2006/relationships/hyperlink" Target="https://www.google.com/maps" TargetMode="External"/><Relationship Id="rId3" Type="http://schemas.openxmlformats.org/officeDocument/2006/relationships/hyperlink" Target="https://www.census.gov/quickfacts/oaklandcountymichigan" TargetMode="External"/><Relationship Id="rId7" Type="http://schemas.openxmlformats.org/officeDocument/2006/relationships/hyperlink" Target="https://www.yelp.com/" TargetMode="External"/><Relationship Id="rId2" Type="http://schemas.openxmlformats.org/officeDocument/2006/relationships/hyperlink" Target="https://censusreporter.org/" TargetMode="External"/><Relationship Id="rId1" Type="http://schemas.openxmlformats.org/officeDocument/2006/relationships/slideLayout" Target="../slideLayouts/slideLayout2.xml"/><Relationship Id="rId6" Type="http://schemas.openxmlformats.org/officeDocument/2006/relationships/hyperlink" Target="https://www.oakgov.com/Pages/default.aspx" TargetMode="External"/><Relationship Id="rId5" Type="http://schemas.openxmlformats.org/officeDocument/2006/relationships/hyperlink" Target="https://www.gale.com/c/business-demographicsnow" TargetMode="External"/><Relationship Id="rId10" Type="http://schemas.openxmlformats.org/officeDocument/2006/relationships/image" Target="../media/image1.png"/><Relationship Id="rId4" Type="http://schemas.openxmlformats.org/officeDocument/2006/relationships/hyperlink" Target="https://www.census.gov/quickfacts/baycountyflorida" TargetMode="External"/><Relationship Id="rId9" Type="http://schemas.openxmlformats.org/officeDocument/2006/relationships/hyperlink" Target="https://www.chicagotribune.com/dining/ct-food-fast-food-midwest-20180725-story.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C7DB"/>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BD3052C2-804A-4A5F-A8E8-C1BE513037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14836" y="2763058"/>
            <a:ext cx="3333883" cy="333388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7651E40-43AF-48E0-8690-83906601D234}"/>
              </a:ext>
            </a:extLst>
          </p:cNvPr>
          <p:cNvSpPr txBox="1"/>
          <p:nvPr/>
        </p:nvSpPr>
        <p:spPr>
          <a:xfrm>
            <a:off x="3961336" y="1702091"/>
            <a:ext cx="7585731" cy="830997"/>
          </a:xfrm>
          <a:prstGeom prst="rect">
            <a:avLst/>
          </a:prstGeom>
          <a:noFill/>
        </p:spPr>
        <p:txBody>
          <a:bodyPr wrap="none" rtlCol="0">
            <a:spAutoFit/>
          </a:bodyPr>
          <a:lstStyle/>
          <a:p>
            <a:r>
              <a:rPr lang="en-IN" sz="4800" b="1" dirty="0">
                <a:solidFill>
                  <a:srgbClr val="FFFEF1"/>
                </a:solidFill>
                <a:latin typeface="Segoe UI" panose="020B0502040204020203" pitchFamily="34" charset="0"/>
                <a:cs typeface="Segoe UI" panose="020B0502040204020203" pitchFamily="34" charset="0"/>
              </a:rPr>
              <a:t>Preliminary Site Selection</a:t>
            </a:r>
          </a:p>
        </p:txBody>
      </p:sp>
      <p:sp>
        <p:nvSpPr>
          <p:cNvPr id="9" name="TextBox 8">
            <a:extLst>
              <a:ext uri="{FF2B5EF4-FFF2-40B4-BE49-F238E27FC236}">
                <a16:creationId xmlns:a16="http://schemas.microsoft.com/office/drawing/2014/main" id="{9F5CA83A-8BA8-41E0-BC01-F5753BD28D6A}"/>
              </a:ext>
            </a:extLst>
          </p:cNvPr>
          <p:cNvSpPr txBox="1"/>
          <p:nvPr/>
        </p:nvSpPr>
        <p:spPr>
          <a:xfrm>
            <a:off x="5815850" y="2657830"/>
            <a:ext cx="1830950" cy="677108"/>
          </a:xfrm>
          <a:prstGeom prst="rect">
            <a:avLst/>
          </a:prstGeom>
          <a:noFill/>
        </p:spPr>
        <p:txBody>
          <a:bodyPr wrap="none" rtlCol="0">
            <a:spAutoFit/>
          </a:bodyPr>
          <a:lstStyle/>
          <a:p>
            <a:pPr algn="r"/>
            <a:r>
              <a:rPr lang="en-IN" sz="2000" b="1" dirty="0">
                <a:solidFill>
                  <a:schemeClr val="tx1"/>
                </a:solidFill>
                <a:latin typeface="Segoe UI" panose="020B0502040204020203" pitchFamily="34" charset="0"/>
                <a:cs typeface="Segoe UI" panose="020B0502040204020203" pitchFamily="34" charset="0"/>
              </a:rPr>
              <a:t>Varshini Rana</a:t>
            </a:r>
          </a:p>
          <a:p>
            <a:pPr algn="r"/>
            <a:r>
              <a:rPr lang="en-IN" sz="1800" b="1" dirty="0">
                <a:solidFill>
                  <a:schemeClr val="tx1"/>
                </a:solidFill>
                <a:latin typeface="Segoe UI" panose="020B0502040204020203" pitchFamily="34" charset="0"/>
                <a:cs typeface="Segoe UI" panose="020B0502040204020203" pitchFamily="34" charset="0"/>
              </a:rPr>
              <a:t>April 26, 2022</a:t>
            </a:r>
          </a:p>
        </p:txBody>
      </p:sp>
    </p:spTree>
    <p:extLst>
      <p:ext uri="{BB962C8B-B14F-4D97-AF65-F5344CB8AC3E}">
        <p14:creationId xmlns:p14="http://schemas.microsoft.com/office/powerpoint/2010/main" val="9622773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3C61968F-A08F-4717-B6F3-86F8FEDD1D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4">
            <a:extLst>
              <a:ext uri="{FF2B5EF4-FFF2-40B4-BE49-F238E27FC236}">
                <a16:creationId xmlns:a16="http://schemas.microsoft.com/office/drawing/2014/main" id="{6153C784-2FB3-4CB5-B8BB-576F152EFFCB}"/>
              </a:ext>
            </a:extLst>
          </p:cNvPr>
          <p:cNvSpPr>
            <a:spLocks noGrp="1"/>
          </p:cNvSpPr>
          <p:nvPr>
            <p:ph type="title"/>
          </p:nvPr>
        </p:nvSpPr>
        <p:spPr>
          <a:xfrm>
            <a:off x="6710793" y="3805908"/>
            <a:ext cx="4480560" cy="763500"/>
          </a:xfrm>
        </p:spPr>
        <p:txBody>
          <a:bodyPr/>
          <a:lstStyle/>
          <a:p>
            <a:r>
              <a:rPr lang="en-IN" sz="2000" dirty="0">
                <a:solidFill>
                  <a:srgbClr val="AA3660"/>
                </a:solidFill>
                <a:latin typeface="Segoe UI" panose="020B0502040204020203" pitchFamily="34" charset="0"/>
                <a:cs typeface="Segoe UI" panose="020B0502040204020203" pitchFamily="34" charset="0"/>
              </a:rPr>
              <a:t>15</a:t>
            </a:r>
            <a:r>
              <a:rPr lang="en-IN" sz="2000" dirty="0">
                <a:solidFill>
                  <a:schemeClr val="tx1"/>
                </a:solidFill>
                <a:latin typeface="Segoe UI" panose="020B0502040204020203" pitchFamily="34" charset="0"/>
                <a:cs typeface="Segoe UI" panose="020B0502040204020203" pitchFamily="34" charset="0"/>
              </a:rPr>
              <a:t> major interstate, numbered, and trunkline highways pass through Oakland County</a:t>
            </a:r>
            <a:endParaRPr lang="en-IN" sz="8000" dirty="0">
              <a:solidFill>
                <a:srgbClr val="AA3660"/>
              </a:solidFill>
              <a:latin typeface="Segoe UI" panose="020B0502040204020203" pitchFamily="34" charset="0"/>
              <a:cs typeface="Segoe UI" panose="020B0502040204020203" pitchFamily="34" charset="0"/>
            </a:endParaRPr>
          </a:p>
        </p:txBody>
      </p:sp>
      <p:pic>
        <p:nvPicPr>
          <p:cNvPr id="12" name="Picture 11">
            <a:extLst>
              <a:ext uri="{FF2B5EF4-FFF2-40B4-BE49-F238E27FC236}">
                <a16:creationId xmlns:a16="http://schemas.microsoft.com/office/drawing/2014/main" id="{DC83E459-03F5-42CD-9316-88C3242DFF24}"/>
              </a:ext>
            </a:extLst>
          </p:cNvPr>
          <p:cNvPicPr>
            <a:picLocks noChangeAspect="1"/>
          </p:cNvPicPr>
          <p:nvPr/>
        </p:nvPicPr>
        <p:blipFill>
          <a:blip r:embed="rId4"/>
          <a:stretch>
            <a:fillRect/>
          </a:stretch>
        </p:blipFill>
        <p:spPr>
          <a:xfrm>
            <a:off x="405252" y="373115"/>
            <a:ext cx="5921253" cy="6111770"/>
          </a:xfrm>
          <a:prstGeom prst="rect">
            <a:avLst/>
          </a:prstGeom>
        </p:spPr>
      </p:pic>
      <p:sp>
        <p:nvSpPr>
          <p:cNvPr id="14" name="TextBox 13">
            <a:extLst>
              <a:ext uri="{FF2B5EF4-FFF2-40B4-BE49-F238E27FC236}">
                <a16:creationId xmlns:a16="http://schemas.microsoft.com/office/drawing/2014/main" id="{D0F7CC40-8C94-465F-97D0-1420EEFD6675}"/>
              </a:ext>
            </a:extLst>
          </p:cNvPr>
          <p:cNvSpPr txBox="1"/>
          <p:nvPr/>
        </p:nvSpPr>
        <p:spPr>
          <a:xfrm>
            <a:off x="6604961" y="653490"/>
            <a:ext cx="2755883" cy="769441"/>
          </a:xfrm>
          <a:prstGeom prst="rect">
            <a:avLst/>
          </a:prstGeom>
          <a:noFill/>
        </p:spPr>
        <p:txBody>
          <a:bodyPr wrap="none" rtlCol="0">
            <a:spAutoFit/>
          </a:bodyPr>
          <a:lstStyle/>
          <a:p>
            <a:r>
              <a:rPr lang="en-IN" sz="4400" b="1" dirty="0">
                <a:solidFill>
                  <a:srgbClr val="AA3660"/>
                </a:solidFill>
                <a:latin typeface="Segoe UI" panose="020B0502040204020203" pitchFamily="34" charset="0"/>
                <a:cs typeface="Segoe UI" panose="020B0502040204020203" pitchFamily="34" charset="0"/>
              </a:rPr>
              <a:t>1,270,017</a:t>
            </a:r>
          </a:p>
        </p:txBody>
      </p:sp>
      <p:sp>
        <p:nvSpPr>
          <p:cNvPr id="15" name="TextBox 14">
            <a:extLst>
              <a:ext uri="{FF2B5EF4-FFF2-40B4-BE49-F238E27FC236}">
                <a16:creationId xmlns:a16="http://schemas.microsoft.com/office/drawing/2014/main" id="{A91C6C98-E172-4EAD-8210-5B87E34F1A2B}"/>
              </a:ext>
            </a:extLst>
          </p:cNvPr>
          <p:cNvSpPr txBox="1"/>
          <p:nvPr/>
        </p:nvSpPr>
        <p:spPr>
          <a:xfrm>
            <a:off x="6722375" y="1287163"/>
            <a:ext cx="1507144" cy="400110"/>
          </a:xfrm>
          <a:prstGeom prst="rect">
            <a:avLst/>
          </a:prstGeom>
          <a:noFill/>
        </p:spPr>
        <p:txBody>
          <a:bodyPr wrap="none" rtlCol="0">
            <a:spAutoFit/>
          </a:bodyPr>
          <a:lstStyle/>
          <a:p>
            <a:r>
              <a:rPr lang="en-IN" sz="2000" b="1" dirty="0">
                <a:solidFill>
                  <a:srgbClr val="AA3660"/>
                </a:solidFill>
                <a:latin typeface="Segoe UI" panose="020B0502040204020203" pitchFamily="34" charset="0"/>
                <a:cs typeface="Segoe UI" panose="020B0502040204020203" pitchFamily="34" charset="0"/>
              </a:rPr>
              <a:t>Population</a:t>
            </a:r>
          </a:p>
        </p:txBody>
      </p:sp>
      <p:sp>
        <p:nvSpPr>
          <p:cNvPr id="23" name="Title 4">
            <a:extLst>
              <a:ext uri="{FF2B5EF4-FFF2-40B4-BE49-F238E27FC236}">
                <a16:creationId xmlns:a16="http://schemas.microsoft.com/office/drawing/2014/main" id="{7C4F8B7A-F091-490A-AF4F-73AF9A372F4F}"/>
              </a:ext>
            </a:extLst>
          </p:cNvPr>
          <p:cNvSpPr txBox="1">
            <a:spLocks/>
          </p:cNvSpPr>
          <p:nvPr/>
        </p:nvSpPr>
        <p:spPr>
          <a:xfrm>
            <a:off x="6710793" y="1669005"/>
            <a:ext cx="4480560" cy="763500"/>
          </a:xfrm>
          <a:prstGeom prst="rect">
            <a:avLst/>
          </a:prstGeom>
          <a:noFill/>
          <a:ln>
            <a:noFill/>
          </a:ln>
        </p:spPr>
        <p:txBody>
          <a:bodyPr spcFirstLastPara="1" wrap="square" lIns="121875" tIns="121875" rIns="121875" bIns="1218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9pPr>
          </a:lstStyle>
          <a:p>
            <a:r>
              <a:rPr lang="en-IN" sz="1400" b="0" dirty="0">
                <a:solidFill>
                  <a:schemeClr val="tx1"/>
                </a:solidFill>
                <a:latin typeface="Segoe UI" panose="020B0502040204020203" pitchFamily="34" charset="0"/>
                <a:cs typeface="Segoe UI" panose="020B0502040204020203" pitchFamily="34" charset="0"/>
              </a:rPr>
              <a:t>Oakland County is the second-most populous county in Michigan</a:t>
            </a:r>
            <a:endParaRPr lang="en-IN" sz="1200" b="0" dirty="0">
              <a:solidFill>
                <a:schemeClr val="tx1"/>
              </a:solidFill>
              <a:latin typeface="Segoe UI" panose="020B0502040204020203" pitchFamily="34" charset="0"/>
              <a:cs typeface="Segoe UI" panose="020B0502040204020203" pitchFamily="34" charset="0"/>
            </a:endParaRPr>
          </a:p>
        </p:txBody>
      </p:sp>
      <p:sp>
        <p:nvSpPr>
          <p:cNvPr id="16" name="TextBox 15">
            <a:extLst>
              <a:ext uri="{FF2B5EF4-FFF2-40B4-BE49-F238E27FC236}">
                <a16:creationId xmlns:a16="http://schemas.microsoft.com/office/drawing/2014/main" id="{DCBA4F25-15CE-4805-AB38-9A8E54DEBC2B}"/>
              </a:ext>
            </a:extLst>
          </p:cNvPr>
          <p:cNvSpPr txBox="1"/>
          <p:nvPr/>
        </p:nvSpPr>
        <p:spPr>
          <a:xfrm>
            <a:off x="6754978" y="4967503"/>
            <a:ext cx="3709822" cy="738664"/>
          </a:xfrm>
          <a:prstGeom prst="rect">
            <a:avLst/>
          </a:prstGeom>
          <a:noFill/>
        </p:spPr>
        <p:txBody>
          <a:bodyPr wrap="square" rtlCol="0">
            <a:spAutoFit/>
          </a:bodyPr>
          <a:lstStyle/>
          <a:p>
            <a:r>
              <a:rPr lang="en-US" b="0" i="0" dirty="0">
                <a:solidFill>
                  <a:srgbClr val="212121"/>
                </a:solidFill>
                <a:effectLst/>
                <a:latin typeface="Segoe UI" panose="020B0502040204020203" pitchFamily="34" charset="0"/>
                <a:cs typeface="Segoe UI" panose="020B0502040204020203" pitchFamily="34" charset="0"/>
              </a:rPr>
              <a:t>The longer on the road, the more likely drivers are to want a quick and easy stop for food.</a:t>
            </a:r>
            <a:endParaRPr lang="en-IN" dirty="0">
              <a:latin typeface="Segoe UI" panose="020B0502040204020203" pitchFamily="34" charset="0"/>
              <a:cs typeface="Segoe UI" panose="020B0502040204020203" pitchFamily="34" charset="0"/>
            </a:endParaRPr>
          </a:p>
        </p:txBody>
      </p:sp>
      <p:pic>
        <p:nvPicPr>
          <p:cNvPr id="24" name="Picture 23" descr="Text, logo, company name&#10;&#10;Description automatically generated">
            <a:extLst>
              <a:ext uri="{FF2B5EF4-FFF2-40B4-BE49-F238E27FC236}">
                <a16:creationId xmlns:a16="http://schemas.microsoft.com/office/drawing/2014/main" id="{A3134EAE-BDF6-4604-A724-CA71218C7FA8}"/>
              </a:ext>
            </a:extLst>
          </p:cNvPr>
          <p:cNvPicPr>
            <a:picLocks noChangeAspect="1"/>
          </p:cNvPicPr>
          <p:nvPr/>
        </p:nvPicPr>
        <p:blipFill>
          <a:blip r:embed="rId5"/>
          <a:stretch>
            <a:fillRect/>
          </a:stretch>
        </p:blipFill>
        <p:spPr>
          <a:xfrm>
            <a:off x="10127170" y="2310901"/>
            <a:ext cx="1448471" cy="1448471"/>
          </a:xfrm>
          <a:prstGeom prst="rect">
            <a:avLst/>
          </a:prstGeom>
        </p:spPr>
      </p:pic>
      <p:sp>
        <p:nvSpPr>
          <p:cNvPr id="25" name="TextBox 24">
            <a:extLst>
              <a:ext uri="{FF2B5EF4-FFF2-40B4-BE49-F238E27FC236}">
                <a16:creationId xmlns:a16="http://schemas.microsoft.com/office/drawing/2014/main" id="{0A0A8C57-46C5-4AFF-9E7D-77A981B1C9FA}"/>
              </a:ext>
            </a:extLst>
          </p:cNvPr>
          <p:cNvSpPr txBox="1"/>
          <p:nvPr/>
        </p:nvSpPr>
        <p:spPr>
          <a:xfrm>
            <a:off x="6754978" y="2669149"/>
            <a:ext cx="3317127" cy="738664"/>
          </a:xfrm>
          <a:prstGeom prst="rect">
            <a:avLst/>
          </a:prstGeom>
          <a:noFill/>
        </p:spPr>
        <p:txBody>
          <a:bodyPr wrap="square" rtlCol="0">
            <a:spAutoFit/>
          </a:bodyPr>
          <a:lstStyle/>
          <a:p>
            <a:r>
              <a:rPr lang="en-IN" dirty="0">
                <a:latin typeface="Segoe UI" panose="020B0502040204020203" pitchFamily="34" charset="0"/>
                <a:cs typeface="Segoe UI" panose="020B0502040204020203" pitchFamily="34" charset="0"/>
              </a:rPr>
              <a:t>Oakland County is home to </a:t>
            </a:r>
            <a:r>
              <a:rPr lang="en-IN" b="1" dirty="0">
                <a:latin typeface="Segoe UI" panose="020B0502040204020203" pitchFamily="34" charset="0"/>
                <a:cs typeface="Segoe UI" panose="020B0502040204020203" pitchFamily="34" charset="0"/>
              </a:rPr>
              <a:t>Oakland University</a:t>
            </a:r>
            <a:r>
              <a:rPr lang="en-IN" dirty="0">
                <a:latin typeface="Segoe UI" panose="020B0502040204020203" pitchFamily="34" charset="0"/>
                <a:cs typeface="Segoe UI" panose="020B0502040204020203" pitchFamily="34" charset="0"/>
              </a:rPr>
              <a:t>, ensuring a large and steady influx of young people.</a:t>
            </a:r>
          </a:p>
        </p:txBody>
      </p:sp>
      <p:sp>
        <p:nvSpPr>
          <p:cNvPr id="26" name="Oval 25">
            <a:extLst>
              <a:ext uri="{FF2B5EF4-FFF2-40B4-BE49-F238E27FC236}">
                <a16:creationId xmlns:a16="http://schemas.microsoft.com/office/drawing/2014/main" id="{D1FBCEAF-69BD-4FDD-A235-5E205390F9C7}"/>
              </a:ext>
            </a:extLst>
          </p:cNvPr>
          <p:cNvSpPr/>
          <p:nvPr/>
        </p:nvSpPr>
        <p:spPr>
          <a:xfrm>
            <a:off x="5716090" y="3240173"/>
            <a:ext cx="111760" cy="121920"/>
          </a:xfrm>
          <a:prstGeom prst="ellipse">
            <a:avLst/>
          </a:prstGeom>
          <a:solidFill>
            <a:srgbClr val="AA3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Callout: Line 26">
            <a:extLst>
              <a:ext uri="{FF2B5EF4-FFF2-40B4-BE49-F238E27FC236}">
                <a16:creationId xmlns:a16="http://schemas.microsoft.com/office/drawing/2014/main" id="{F6C98385-B29B-447F-AD9B-ACA6A2271508}"/>
              </a:ext>
            </a:extLst>
          </p:cNvPr>
          <p:cNvSpPr/>
          <p:nvPr/>
        </p:nvSpPr>
        <p:spPr>
          <a:xfrm>
            <a:off x="4679651" y="2669149"/>
            <a:ext cx="1617914" cy="335280"/>
          </a:xfrm>
          <a:prstGeom prst="borderCallout1">
            <a:avLst>
              <a:gd name="adj1" fmla="val 70265"/>
              <a:gd name="adj2" fmla="val 67754"/>
              <a:gd name="adj3" fmla="val 164136"/>
              <a:gd name="adj4" fmla="val 67685"/>
            </a:avLst>
          </a:prstGeom>
          <a:solidFill>
            <a:srgbClr val="AA3660"/>
          </a:solidFill>
          <a:ln>
            <a:solidFill>
              <a:srgbClr val="AA36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atin typeface="Roboto Condensed" panose="02000000000000000000" pitchFamily="2" charset="0"/>
                <a:ea typeface="Roboto Condensed" panose="02000000000000000000" pitchFamily="2" charset="0"/>
              </a:rPr>
              <a:t>Oakland University</a:t>
            </a:r>
          </a:p>
        </p:txBody>
      </p:sp>
      <p:sp>
        <p:nvSpPr>
          <p:cNvPr id="28" name="TextBox 27">
            <a:extLst>
              <a:ext uri="{FF2B5EF4-FFF2-40B4-BE49-F238E27FC236}">
                <a16:creationId xmlns:a16="http://schemas.microsoft.com/office/drawing/2014/main" id="{1D4DB0A0-3304-41F9-A2A5-CCF908BE0702}"/>
              </a:ext>
            </a:extLst>
          </p:cNvPr>
          <p:cNvSpPr txBox="1"/>
          <p:nvPr/>
        </p:nvSpPr>
        <p:spPr>
          <a:xfrm>
            <a:off x="311302" y="6484885"/>
            <a:ext cx="3054576" cy="261610"/>
          </a:xfrm>
          <a:prstGeom prst="rect">
            <a:avLst/>
          </a:prstGeom>
          <a:noFill/>
        </p:spPr>
        <p:txBody>
          <a:bodyPr wrap="square">
            <a:spAutoFit/>
          </a:bodyPr>
          <a:lstStyle/>
          <a:p>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Image Source: Google Maps</a:t>
            </a:r>
          </a:p>
        </p:txBody>
      </p:sp>
      <p:sp>
        <p:nvSpPr>
          <p:cNvPr id="30" name="TextBox 29">
            <a:extLst>
              <a:ext uri="{FF2B5EF4-FFF2-40B4-BE49-F238E27FC236}">
                <a16:creationId xmlns:a16="http://schemas.microsoft.com/office/drawing/2014/main" id="{23276471-56F2-4BF7-8F94-F4F8C5BDAB5C}"/>
              </a:ext>
            </a:extLst>
          </p:cNvPr>
          <p:cNvSpPr txBox="1"/>
          <p:nvPr/>
        </p:nvSpPr>
        <p:spPr>
          <a:xfrm>
            <a:off x="6754978" y="6066137"/>
            <a:ext cx="3933342" cy="415498"/>
          </a:xfrm>
          <a:prstGeom prst="rect">
            <a:avLst/>
          </a:prstGeom>
          <a:noFill/>
        </p:spPr>
        <p:txBody>
          <a:bodyPr wrap="square">
            <a:spAutoFit/>
          </a:bodyPr>
          <a:lstStyle/>
          <a:p>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Data Source: CensusReporter.org, Oakland County Government Services, Chicago Tribune</a:t>
            </a:r>
          </a:p>
        </p:txBody>
      </p:sp>
    </p:spTree>
    <p:extLst>
      <p:ext uri="{BB962C8B-B14F-4D97-AF65-F5344CB8AC3E}">
        <p14:creationId xmlns:p14="http://schemas.microsoft.com/office/powerpoint/2010/main" val="4136247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3C61968F-A08F-4717-B6F3-86F8FEDD1D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DC83E459-03F5-42CD-9316-88C3242DFF24}"/>
              </a:ext>
            </a:extLst>
          </p:cNvPr>
          <p:cNvPicPr>
            <a:picLocks noChangeAspect="1"/>
          </p:cNvPicPr>
          <p:nvPr/>
        </p:nvPicPr>
        <p:blipFill>
          <a:blip r:embed="rId4"/>
          <a:stretch>
            <a:fillRect/>
          </a:stretch>
        </p:blipFill>
        <p:spPr>
          <a:xfrm>
            <a:off x="404402" y="373114"/>
            <a:ext cx="5921253" cy="6111770"/>
          </a:xfrm>
          <a:prstGeom prst="rect">
            <a:avLst/>
          </a:prstGeom>
        </p:spPr>
      </p:pic>
      <p:sp>
        <p:nvSpPr>
          <p:cNvPr id="23" name="Title 4">
            <a:extLst>
              <a:ext uri="{FF2B5EF4-FFF2-40B4-BE49-F238E27FC236}">
                <a16:creationId xmlns:a16="http://schemas.microsoft.com/office/drawing/2014/main" id="{7C4F8B7A-F091-490A-AF4F-73AF9A372F4F}"/>
              </a:ext>
            </a:extLst>
          </p:cNvPr>
          <p:cNvSpPr txBox="1">
            <a:spLocks/>
          </p:cNvSpPr>
          <p:nvPr/>
        </p:nvSpPr>
        <p:spPr>
          <a:xfrm>
            <a:off x="6821376" y="1872290"/>
            <a:ext cx="4963047" cy="763500"/>
          </a:xfrm>
          <a:prstGeom prst="rect">
            <a:avLst/>
          </a:prstGeom>
          <a:noFill/>
          <a:ln>
            <a:noFill/>
          </a:ln>
        </p:spPr>
        <p:txBody>
          <a:bodyPr spcFirstLastPara="1" wrap="square" lIns="121875" tIns="121875" rIns="121875" bIns="1218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9pPr>
          </a:lstStyle>
          <a:p>
            <a:r>
              <a:rPr lang="en-IN" sz="2000" dirty="0">
                <a:solidFill>
                  <a:schemeClr val="tx1"/>
                </a:solidFill>
                <a:latin typeface="Segoe UI" panose="020B0502040204020203" pitchFamily="34" charset="0"/>
                <a:cs typeface="Segoe UI" panose="020B0502040204020203" pitchFamily="34" charset="0"/>
              </a:rPr>
              <a:t>The market is pre-primed for Chicken Kitchen expansion.</a:t>
            </a:r>
          </a:p>
        </p:txBody>
      </p:sp>
      <p:pic>
        <p:nvPicPr>
          <p:cNvPr id="3" name="Picture 2">
            <a:extLst>
              <a:ext uri="{FF2B5EF4-FFF2-40B4-BE49-F238E27FC236}">
                <a16:creationId xmlns:a16="http://schemas.microsoft.com/office/drawing/2014/main" id="{BF100655-4E2A-484C-A0AE-1B595CA30621}"/>
              </a:ext>
            </a:extLst>
          </p:cNvPr>
          <p:cNvPicPr>
            <a:picLocks noChangeAspect="1"/>
          </p:cNvPicPr>
          <p:nvPr/>
        </p:nvPicPr>
        <p:blipFill>
          <a:blip r:embed="rId5"/>
          <a:stretch>
            <a:fillRect/>
          </a:stretch>
        </p:blipFill>
        <p:spPr>
          <a:xfrm>
            <a:off x="1928386" y="2992720"/>
            <a:ext cx="3177815" cy="891617"/>
          </a:xfrm>
          <a:prstGeom prst="rect">
            <a:avLst/>
          </a:prstGeom>
        </p:spPr>
      </p:pic>
      <p:pic>
        <p:nvPicPr>
          <p:cNvPr id="6" name="Picture 5">
            <a:extLst>
              <a:ext uri="{FF2B5EF4-FFF2-40B4-BE49-F238E27FC236}">
                <a16:creationId xmlns:a16="http://schemas.microsoft.com/office/drawing/2014/main" id="{2A64A09D-7A5F-406D-BB56-152E73CB94D0}"/>
              </a:ext>
            </a:extLst>
          </p:cNvPr>
          <p:cNvPicPr>
            <a:picLocks noChangeAspect="1"/>
          </p:cNvPicPr>
          <p:nvPr/>
        </p:nvPicPr>
        <p:blipFill>
          <a:blip r:embed="rId6"/>
          <a:stretch>
            <a:fillRect/>
          </a:stretch>
        </p:blipFill>
        <p:spPr>
          <a:xfrm>
            <a:off x="3250571" y="4961706"/>
            <a:ext cx="2789162" cy="853514"/>
          </a:xfrm>
          <a:prstGeom prst="rect">
            <a:avLst/>
          </a:prstGeom>
        </p:spPr>
      </p:pic>
      <p:pic>
        <p:nvPicPr>
          <p:cNvPr id="8" name="Picture 7">
            <a:extLst>
              <a:ext uri="{FF2B5EF4-FFF2-40B4-BE49-F238E27FC236}">
                <a16:creationId xmlns:a16="http://schemas.microsoft.com/office/drawing/2014/main" id="{FF411E04-980F-49C2-949C-19CC9ED96343}"/>
              </a:ext>
            </a:extLst>
          </p:cNvPr>
          <p:cNvPicPr>
            <a:picLocks noChangeAspect="1"/>
          </p:cNvPicPr>
          <p:nvPr/>
        </p:nvPicPr>
        <p:blipFill>
          <a:blip r:embed="rId7"/>
          <a:stretch>
            <a:fillRect/>
          </a:stretch>
        </p:blipFill>
        <p:spPr>
          <a:xfrm>
            <a:off x="2625687" y="4003885"/>
            <a:ext cx="3063505" cy="838273"/>
          </a:xfrm>
          <a:prstGeom prst="rect">
            <a:avLst/>
          </a:prstGeom>
        </p:spPr>
      </p:pic>
      <p:pic>
        <p:nvPicPr>
          <p:cNvPr id="11" name="Picture 10">
            <a:extLst>
              <a:ext uri="{FF2B5EF4-FFF2-40B4-BE49-F238E27FC236}">
                <a16:creationId xmlns:a16="http://schemas.microsoft.com/office/drawing/2014/main" id="{BADA7A8A-28FC-4BF7-A555-2738692495E1}"/>
              </a:ext>
            </a:extLst>
          </p:cNvPr>
          <p:cNvPicPr>
            <a:picLocks noChangeAspect="1"/>
          </p:cNvPicPr>
          <p:nvPr/>
        </p:nvPicPr>
        <p:blipFill>
          <a:blip r:embed="rId8"/>
          <a:stretch>
            <a:fillRect/>
          </a:stretch>
        </p:blipFill>
        <p:spPr>
          <a:xfrm>
            <a:off x="1232489" y="2005748"/>
            <a:ext cx="3261643" cy="853514"/>
          </a:xfrm>
          <a:prstGeom prst="rect">
            <a:avLst/>
          </a:prstGeom>
        </p:spPr>
      </p:pic>
      <p:pic>
        <p:nvPicPr>
          <p:cNvPr id="17" name="Picture 16">
            <a:extLst>
              <a:ext uri="{FF2B5EF4-FFF2-40B4-BE49-F238E27FC236}">
                <a16:creationId xmlns:a16="http://schemas.microsoft.com/office/drawing/2014/main" id="{9170A53C-2447-40C3-9CEF-46517DA7DCE9}"/>
              </a:ext>
            </a:extLst>
          </p:cNvPr>
          <p:cNvPicPr>
            <a:picLocks noChangeAspect="1"/>
          </p:cNvPicPr>
          <p:nvPr/>
        </p:nvPicPr>
        <p:blipFill>
          <a:blip r:embed="rId9"/>
          <a:stretch>
            <a:fillRect/>
          </a:stretch>
        </p:blipFill>
        <p:spPr>
          <a:xfrm>
            <a:off x="606202" y="1011155"/>
            <a:ext cx="2644369" cy="861135"/>
          </a:xfrm>
          <a:prstGeom prst="rect">
            <a:avLst/>
          </a:prstGeom>
        </p:spPr>
      </p:pic>
      <p:sp>
        <p:nvSpPr>
          <p:cNvPr id="21" name="TextBox 20">
            <a:extLst>
              <a:ext uri="{FF2B5EF4-FFF2-40B4-BE49-F238E27FC236}">
                <a16:creationId xmlns:a16="http://schemas.microsoft.com/office/drawing/2014/main" id="{199314F2-4FE5-4136-80EE-571A60E8F6CD}"/>
              </a:ext>
            </a:extLst>
          </p:cNvPr>
          <p:cNvSpPr txBox="1"/>
          <p:nvPr/>
        </p:nvSpPr>
        <p:spPr>
          <a:xfrm>
            <a:off x="311302" y="6484885"/>
            <a:ext cx="3054576" cy="261610"/>
          </a:xfrm>
          <a:prstGeom prst="rect">
            <a:avLst/>
          </a:prstGeom>
          <a:noFill/>
        </p:spPr>
        <p:txBody>
          <a:bodyPr wrap="square">
            <a:spAutoFit/>
          </a:bodyPr>
          <a:lstStyle/>
          <a:p>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Image Source: Google Maps, Yelp</a:t>
            </a:r>
          </a:p>
        </p:txBody>
      </p:sp>
    </p:spTree>
    <p:extLst>
      <p:ext uri="{BB962C8B-B14F-4D97-AF65-F5344CB8AC3E}">
        <p14:creationId xmlns:p14="http://schemas.microsoft.com/office/powerpoint/2010/main" val="19720424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3C61968F-A08F-4717-B6F3-86F8FEDD1D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3">
            <a:extLst>
              <a:ext uri="{FF2B5EF4-FFF2-40B4-BE49-F238E27FC236}">
                <a16:creationId xmlns:a16="http://schemas.microsoft.com/office/drawing/2014/main" id="{CD5889B5-1692-4EA0-A842-404E6D0DEEC2}"/>
              </a:ext>
            </a:extLst>
          </p:cNvPr>
          <p:cNvGraphicFramePr>
            <a:graphicFrameLocks noGrp="1"/>
          </p:cNvGraphicFramePr>
          <p:nvPr>
            <p:extLst>
              <p:ext uri="{D42A27DB-BD31-4B8C-83A1-F6EECF244321}">
                <p14:modId xmlns:p14="http://schemas.microsoft.com/office/powerpoint/2010/main" val="3444506399"/>
              </p:ext>
            </p:extLst>
          </p:nvPr>
        </p:nvGraphicFramePr>
        <p:xfrm>
          <a:off x="144768" y="390006"/>
          <a:ext cx="11899288" cy="1564640"/>
        </p:xfrm>
        <a:graphic>
          <a:graphicData uri="http://schemas.openxmlformats.org/drawingml/2006/table">
            <a:tbl>
              <a:tblPr firstRow="1" bandRow="1">
                <a:tableStyleId>{72833802-FEF1-4C79-8D5D-14CF1EAF98D9}</a:tableStyleId>
              </a:tblPr>
              <a:tblGrid>
                <a:gridCol w="1487411">
                  <a:extLst>
                    <a:ext uri="{9D8B030D-6E8A-4147-A177-3AD203B41FA5}">
                      <a16:colId xmlns:a16="http://schemas.microsoft.com/office/drawing/2014/main" val="3954220636"/>
                    </a:ext>
                  </a:extLst>
                </a:gridCol>
                <a:gridCol w="1487411">
                  <a:extLst>
                    <a:ext uri="{9D8B030D-6E8A-4147-A177-3AD203B41FA5}">
                      <a16:colId xmlns:a16="http://schemas.microsoft.com/office/drawing/2014/main" val="3765519422"/>
                    </a:ext>
                  </a:extLst>
                </a:gridCol>
                <a:gridCol w="1487411">
                  <a:extLst>
                    <a:ext uri="{9D8B030D-6E8A-4147-A177-3AD203B41FA5}">
                      <a16:colId xmlns:a16="http://schemas.microsoft.com/office/drawing/2014/main" val="2188349259"/>
                    </a:ext>
                  </a:extLst>
                </a:gridCol>
                <a:gridCol w="1487411">
                  <a:extLst>
                    <a:ext uri="{9D8B030D-6E8A-4147-A177-3AD203B41FA5}">
                      <a16:colId xmlns:a16="http://schemas.microsoft.com/office/drawing/2014/main" val="4158321281"/>
                    </a:ext>
                  </a:extLst>
                </a:gridCol>
                <a:gridCol w="1487411">
                  <a:extLst>
                    <a:ext uri="{9D8B030D-6E8A-4147-A177-3AD203B41FA5}">
                      <a16:colId xmlns:a16="http://schemas.microsoft.com/office/drawing/2014/main" val="2333337050"/>
                    </a:ext>
                  </a:extLst>
                </a:gridCol>
                <a:gridCol w="1487411">
                  <a:extLst>
                    <a:ext uri="{9D8B030D-6E8A-4147-A177-3AD203B41FA5}">
                      <a16:colId xmlns:a16="http://schemas.microsoft.com/office/drawing/2014/main" val="1459619071"/>
                    </a:ext>
                  </a:extLst>
                </a:gridCol>
                <a:gridCol w="1487411">
                  <a:extLst>
                    <a:ext uri="{9D8B030D-6E8A-4147-A177-3AD203B41FA5}">
                      <a16:colId xmlns:a16="http://schemas.microsoft.com/office/drawing/2014/main" val="4177562481"/>
                    </a:ext>
                  </a:extLst>
                </a:gridCol>
                <a:gridCol w="1487411">
                  <a:extLst>
                    <a:ext uri="{9D8B030D-6E8A-4147-A177-3AD203B41FA5}">
                      <a16:colId xmlns:a16="http://schemas.microsoft.com/office/drawing/2014/main" val="3642857781"/>
                    </a:ext>
                  </a:extLst>
                </a:gridCol>
              </a:tblGrid>
              <a:tr h="370840">
                <a:tc>
                  <a:txBody>
                    <a:bodyPr/>
                    <a:lstStyle/>
                    <a:p>
                      <a:r>
                        <a:rPr lang="en-IN" sz="1600" dirty="0">
                          <a:latin typeface="Segoe UI" panose="020B0502040204020203" pitchFamily="34" charset="0"/>
                          <a:cs typeface="Segoe UI" panose="020B0502040204020203" pitchFamily="34" charset="0"/>
                        </a:rPr>
                        <a:t>County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600" dirty="0">
                          <a:latin typeface="Segoe UI" panose="020B0502040204020203" pitchFamily="34" charset="0"/>
                          <a:cs typeface="Segoe UI" panose="020B0502040204020203" pitchFamily="34" charset="0"/>
                        </a:rPr>
                        <a:t>Population estimate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600" dirty="0">
                          <a:latin typeface="Segoe UI" panose="020B0502040204020203" pitchFamily="34" charset="0"/>
                          <a:cs typeface="Segoe UI" panose="020B0502040204020203" pitchFamily="34" charset="0"/>
                        </a:rPr>
                        <a:t>Median household income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600" dirty="0">
                          <a:latin typeface="Segoe UI" panose="020B0502040204020203" pitchFamily="34" charset="0"/>
                          <a:cs typeface="Segoe UI" panose="020B0502040204020203" pitchFamily="34" charset="0"/>
                        </a:rPr>
                        <a:t>Housing growth last 21 years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600" dirty="0">
                          <a:latin typeface="Segoe UI" panose="020B0502040204020203" pitchFamily="34" charset="0"/>
                          <a:cs typeface="Segoe UI" panose="020B0502040204020203" pitchFamily="34" charset="0"/>
                        </a:rPr>
                        <a:t>Interstates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400" dirty="0">
                          <a:latin typeface="Segoe UI" panose="020B0502040204020203" pitchFamily="34" charset="0"/>
                          <a:cs typeface="Segoe UI" panose="020B0502040204020203" pitchFamily="34" charset="0"/>
                        </a:rPr>
                        <a:t>Population below poverty line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600" dirty="0">
                          <a:latin typeface="Segoe UI" panose="020B0502040204020203" pitchFamily="34" charset="0"/>
                          <a:cs typeface="Segoe UI" panose="020B0502040204020203" pitchFamily="34" charset="0"/>
                        </a:rPr>
                        <a:t>Competitors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600" dirty="0">
                          <a:latin typeface="Segoe UI" panose="020B0502040204020203" pitchFamily="34" charset="0"/>
                          <a:cs typeface="Segoe UI" panose="020B0502040204020203" pitchFamily="34" charset="0"/>
                        </a:rPr>
                        <a:t>Republican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1604942"/>
                  </a:ext>
                </a:extLst>
              </a:tr>
              <a:tr h="370840">
                <a:tc>
                  <a:txBody>
                    <a:bodyPr/>
                    <a:lstStyle/>
                    <a:p>
                      <a:r>
                        <a:rPr lang="en-IN" sz="1600" b="1" dirty="0">
                          <a:latin typeface="Segoe UI" panose="020B0502040204020203" pitchFamily="34" charset="0"/>
                          <a:cs typeface="Segoe UI" panose="020B0502040204020203" pitchFamily="34" charset="0"/>
                        </a:rPr>
                        <a:t>Oakland, MI</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b="1" dirty="0">
                          <a:solidFill>
                            <a:schemeClr val="bg1"/>
                          </a:solidFill>
                          <a:latin typeface="Segoe UI" panose="020B0502040204020203" pitchFamily="34" charset="0"/>
                          <a:cs typeface="Segoe UI" panose="020B0502040204020203" pitchFamily="34" charset="0"/>
                        </a:rPr>
                        <a:t>~1.28 million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A3660"/>
                    </a:solidFill>
                  </a:tcPr>
                </a:tc>
                <a:tc>
                  <a:txBody>
                    <a:bodyPr/>
                    <a:lstStyle/>
                    <a:p>
                      <a:r>
                        <a:rPr lang="en-IN" b="1" dirty="0">
                          <a:solidFill>
                            <a:schemeClr val="bg1"/>
                          </a:solidFill>
                          <a:latin typeface="Segoe UI" panose="020B0502040204020203" pitchFamily="34" charset="0"/>
                          <a:cs typeface="Segoe UI" panose="020B0502040204020203" pitchFamily="34" charset="0"/>
                        </a:rPr>
                        <a:t>~81,000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A3660"/>
                    </a:solidFill>
                  </a:tcPr>
                </a:tc>
                <a:tc>
                  <a:txBody>
                    <a:bodyPr/>
                    <a:lstStyle/>
                    <a:p>
                      <a:r>
                        <a:rPr lang="en-IN" dirty="0">
                          <a:latin typeface="Segoe UI" panose="020B0502040204020203" pitchFamily="34" charset="0"/>
                          <a:cs typeface="Segoe UI" panose="020B0502040204020203" pitchFamily="34" charset="0"/>
                        </a:rPr>
                        <a:t>~10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b="1" dirty="0">
                          <a:solidFill>
                            <a:schemeClr val="bg1"/>
                          </a:solidFill>
                          <a:latin typeface="Segoe UI" panose="020B0502040204020203" pitchFamily="34" charset="0"/>
                          <a:cs typeface="Segoe UI" panose="020B0502040204020203" pitchFamily="34" charset="0"/>
                        </a:rPr>
                        <a:t>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A3660"/>
                    </a:solidFill>
                  </a:tcPr>
                </a:tc>
                <a:tc>
                  <a:txBody>
                    <a:bodyPr/>
                    <a:lstStyle/>
                    <a:p>
                      <a:r>
                        <a:rPr lang="en-IN" b="1" dirty="0">
                          <a:solidFill>
                            <a:schemeClr val="bg1"/>
                          </a:solidFill>
                          <a:latin typeface="Segoe UI" panose="020B0502040204020203" pitchFamily="34" charset="0"/>
                          <a:cs typeface="Segoe UI" panose="020B0502040204020203" pitchFamily="34" charset="0"/>
                        </a:rPr>
                        <a:t>~7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A3660"/>
                    </a:solidFill>
                  </a:tcPr>
                </a:tc>
                <a:tc>
                  <a:txBody>
                    <a:bodyPr/>
                    <a:lstStyle/>
                    <a:p>
                      <a:r>
                        <a:rPr lang="en-IN" b="1" dirty="0">
                          <a:solidFill>
                            <a:schemeClr val="bg1"/>
                          </a:solidFill>
                          <a:latin typeface="Segoe UI" panose="020B0502040204020203" pitchFamily="34" charset="0"/>
                          <a:cs typeface="Segoe UI" panose="020B0502040204020203" pitchFamily="34" charset="0"/>
                        </a:rPr>
                        <a:t>Mid-level</a:t>
                      </a:r>
                      <a:endParaRPr lang="en-IN" dirty="0">
                        <a:latin typeface="Segoe UI" panose="020B0502040204020203" pitchFamily="34" charset="0"/>
                        <a:cs typeface="Segoe UI" panose="020B0502040204020203"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A3660"/>
                    </a:solidFill>
                  </a:tcPr>
                </a:tc>
                <a:tc>
                  <a:txBody>
                    <a:bodyPr/>
                    <a:lstStyle/>
                    <a:p>
                      <a:r>
                        <a:rPr lang="en-IN" dirty="0">
                          <a:latin typeface="Segoe UI" panose="020B0502040204020203" pitchFamily="34" charset="0"/>
                          <a:cs typeface="Segoe UI" panose="020B0502040204020203" pitchFamily="34" charset="0"/>
                        </a:rPr>
                        <a:t>~44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92019872"/>
                  </a:ext>
                </a:extLst>
              </a:tr>
              <a:tr h="370840">
                <a:tc>
                  <a:txBody>
                    <a:bodyPr/>
                    <a:lstStyle/>
                    <a:p>
                      <a:r>
                        <a:rPr lang="en-IN" sz="1600" b="1" dirty="0">
                          <a:latin typeface="Segoe UI" panose="020B0502040204020203" pitchFamily="34" charset="0"/>
                          <a:cs typeface="Segoe UI" panose="020B0502040204020203" pitchFamily="34" charset="0"/>
                        </a:rPr>
                        <a:t>Bay, FL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dirty="0">
                          <a:latin typeface="Segoe UI" panose="020B0502040204020203" pitchFamily="34" charset="0"/>
                          <a:cs typeface="Segoe UI" panose="020B0502040204020203" pitchFamily="34" charset="0"/>
                        </a:rPr>
                        <a:t>~171 thousand</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dirty="0">
                          <a:latin typeface="Segoe UI" panose="020B0502040204020203" pitchFamily="34" charset="0"/>
                          <a:cs typeface="Segoe UI" panose="020B0502040204020203" pitchFamily="34" charset="0"/>
                        </a:rPr>
                        <a:t>~56,000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b="1" dirty="0">
                          <a:solidFill>
                            <a:schemeClr val="bg1"/>
                          </a:solidFill>
                          <a:latin typeface="Segoe UI" panose="020B0502040204020203" pitchFamily="34" charset="0"/>
                          <a:cs typeface="Segoe UI" panose="020B0502040204020203" pitchFamily="34" charset="0"/>
                        </a:rPr>
                        <a:t>~36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A3660"/>
                    </a:solidFill>
                  </a:tcPr>
                </a:tc>
                <a:tc>
                  <a:txBody>
                    <a:bodyPr/>
                    <a:lstStyle/>
                    <a:p>
                      <a:r>
                        <a:rPr lang="en-IN" dirty="0">
                          <a:latin typeface="Segoe UI" panose="020B0502040204020203" pitchFamily="34" charset="0"/>
                          <a:cs typeface="Segoe UI" panose="020B0502040204020203" pitchFamily="34" charset="0"/>
                        </a:rPr>
                        <a:t>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dirty="0">
                          <a:latin typeface="Segoe UI" panose="020B0502040204020203" pitchFamily="34" charset="0"/>
                          <a:cs typeface="Segoe UI" panose="020B0502040204020203" pitchFamily="34" charset="0"/>
                        </a:rPr>
                        <a:t>13</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latin typeface="Segoe UI" panose="020B0502040204020203" pitchFamily="34" charset="0"/>
                          <a:cs typeface="Segoe UI" panose="020B0502040204020203" pitchFamily="34" charset="0"/>
                        </a:rPr>
                        <a:t>Budget-level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b="1" dirty="0">
                          <a:solidFill>
                            <a:schemeClr val="bg1"/>
                          </a:solidFill>
                          <a:latin typeface="Segoe UI" panose="020B0502040204020203" pitchFamily="34" charset="0"/>
                          <a:cs typeface="Segoe UI" panose="020B0502040204020203" pitchFamily="34" charset="0"/>
                        </a:rPr>
                        <a:t>~70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A3660"/>
                    </a:solidFill>
                  </a:tcPr>
                </a:tc>
                <a:extLst>
                  <a:ext uri="{0D108BD9-81ED-4DB2-BD59-A6C34878D82A}">
                    <a16:rowId xmlns:a16="http://schemas.microsoft.com/office/drawing/2014/main" val="3400851069"/>
                  </a:ext>
                </a:extLst>
              </a:tr>
            </a:tbl>
          </a:graphicData>
        </a:graphic>
      </p:graphicFrame>
      <p:graphicFrame>
        <p:nvGraphicFramePr>
          <p:cNvPr id="13" name="Chart 12">
            <a:extLst>
              <a:ext uri="{FF2B5EF4-FFF2-40B4-BE49-F238E27FC236}">
                <a16:creationId xmlns:a16="http://schemas.microsoft.com/office/drawing/2014/main" id="{CE2575CB-3E3A-4E50-A478-B92E9C482E55}"/>
              </a:ext>
            </a:extLst>
          </p:cNvPr>
          <p:cNvGraphicFramePr/>
          <p:nvPr>
            <p:extLst>
              <p:ext uri="{D42A27DB-BD31-4B8C-83A1-F6EECF244321}">
                <p14:modId xmlns:p14="http://schemas.microsoft.com/office/powerpoint/2010/main" val="3502057180"/>
              </p:ext>
            </p:extLst>
          </p:nvPr>
        </p:nvGraphicFramePr>
        <p:xfrm>
          <a:off x="514117" y="2584915"/>
          <a:ext cx="5457508" cy="376018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359DCD67-CF7C-44D3-9601-BEF8E82299C4}"/>
              </a:ext>
            </a:extLst>
          </p:cNvPr>
          <p:cNvSpPr txBox="1"/>
          <p:nvPr/>
        </p:nvSpPr>
        <p:spPr>
          <a:xfrm>
            <a:off x="4325705" y="4595814"/>
            <a:ext cx="1003801" cy="261610"/>
          </a:xfrm>
          <a:prstGeom prst="rect">
            <a:avLst/>
          </a:prstGeom>
          <a:noFill/>
        </p:spPr>
        <p:txBody>
          <a:bodyPr wrap="none" rtlCol="0">
            <a:spAutoFit/>
          </a:bodyPr>
          <a:lstStyle/>
          <a:p>
            <a:r>
              <a:rPr lang="en-IN" sz="1100" dirty="0">
                <a:latin typeface="Roboto Condensed" panose="02000000000000000000" pitchFamily="2" charset="0"/>
                <a:ea typeface="Roboto Condensed" panose="02000000000000000000" pitchFamily="2" charset="0"/>
              </a:rPr>
              <a:t>Bay County, FL</a:t>
            </a:r>
          </a:p>
        </p:txBody>
      </p:sp>
      <p:sp>
        <p:nvSpPr>
          <p:cNvPr id="15" name="TextBox 14">
            <a:extLst>
              <a:ext uri="{FF2B5EF4-FFF2-40B4-BE49-F238E27FC236}">
                <a16:creationId xmlns:a16="http://schemas.microsoft.com/office/drawing/2014/main" id="{057CC808-DFDD-4D0D-B990-A67F20A90786}"/>
              </a:ext>
            </a:extLst>
          </p:cNvPr>
          <p:cNvSpPr txBox="1"/>
          <p:nvPr/>
        </p:nvSpPr>
        <p:spPr>
          <a:xfrm>
            <a:off x="1354896" y="4233879"/>
            <a:ext cx="1261884" cy="261610"/>
          </a:xfrm>
          <a:prstGeom prst="rect">
            <a:avLst/>
          </a:prstGeom>
          <a:noFill/>
        </p:spPr>
        <p:txBody>
          <a:bodyPr wrap="none" rtlCol="0">
            <a:spAutoFit/>
          </a:bodyPr>
          <a:lstStyle/>
          <a:p>
            <a:r>
              <a:rPr lang="en-IN" sz="1100" dirty="0">
                <a:latin typeface="Roboto Condensed" panose="02000000000000000000" pitchFamily="2" charset="0"/>
                <a:ea typeface="Roboto Condensed" panose="02000000000000000000" pitchFamily="2" charset="0"/>
              </a:rPr>
              <a:t>Oakland County, MI</a:t>
            </a:r>
          </a:p>
        </p:txBody>
      </p:sp>
      <p:sp>
        <p:nvSpPr>
          <p:cNvPr id="16" name="TextBox 15">
            <a:extLst>
              <a:ext uri="{FF2B5EF4-FFF2-40B4-BE49-F238E27FC236}">
                <a16:creationId xmlns:a16="http://schemas.microsoft.com/office/drawing/2014/main" id="{57A149CD-E1AF-45C1-A356-204451342983}"/>
              </a:ext>
            </a:extLst>
          </p:cNvPr>
          <p:cNvSpPr txBox="1"/>
          <p:nvPr/>
        </p:nvSpPr>
        <p:spPr>
          <a:xfrm rot="16200000">
            <a:off x="-1303203" y="4494419"/>
            <a:ext cx="3373039" cy="261610"/>
          </a:xfrm>
          <a:prstGeom prst="rect">
            <a:avLst/>
          </a:prstGeom>
          <a:noFill/>
        </p:spPr>
        <p:txBody>
          <a:bodyPr wrap="none" rtlCol="0">
            <a:spAutoFit/>
          </a:bodyPr>
          <a:lstStyle/>
          <a:p>
            <a:r>
              <a:rPr lang="en-IN" sz="1100" dirty="0">
                <a:latin typeface="Roboto Condensed" panose="02000000000000000000" pitchFamily="2" charset="0"/>
                <a:ea typeface="Roboto Condensed" panose="02000000000000000000" pitchFamily="2" charset="0"/>
              </a:rPr>
              <a:t>Households by Income greater than $100,000 (in percent)</a:t>
            </a:r>
          </a:p>
        </p:txBody>
      </p:sp>
      <p:sp>
        <p:nvSpPr>
          <p:cNvPr id="18" name="TextBox 17">
            <a:extLst>
              <a:ext uri="{FF2B5EF4-FFF2-40B4-BE49-F238E27FC236}">
                <a16:creationId xmlns:a16="http://schemas.microsoft.com/office/drawing/2014/main" id="{A4CE873D-ECF8-4062-A7C0-557CDCC72B2F}"/>
              </a:ext>
            </a:extLst>
          </p:cNvPr>
          <p:cNvSpPr txBox="1"/>
          <p:nvPr/>
        </p:nvSpPr>
        <p:spPr>
          <a:xfrm>
            <a:off x="1985838" y="6383396"/>
            <a:ext cx="3054576" cy="261610"/>
          </a:xfrm>
          <a:prstGeom prst="rect">
            <a:avLst/>
          </a:prstGeom>
          <a:noFill/>
        </p:spPr>
        <p:txBody>
          <a:bodyPr wrap="square">
            <a:spAutoFit/>
          </a:bodyPr>
          <a:lstStyle/>
          <a:p>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Data Source: Gale Business </a:t>
            </a:r>
            <a:r>
              <a:rPr lang="en-IN" sz="1050" i="1" dirty="0" err="1">
                <a:solidFill>
                  <a:schemeClr val="tx1">
                    <a:lumMod val="50000"/>
                    <a:lumOff val="50000"/>
                  </a:schemeClr>
                </a:solidFill>
                <a:latin typeface="Roboto Condensed" panose="02000000000000000000" pitchFamily="2" charset="0"/>
                <a:ea typeface="Roboto Condensed" panose="02000000000000000000" pitchFamily="2" charset="0"/>
              </a:rPr>
              <a:t>DemographicsNow</a:t>
            </a:r>
            <a:endParaRPr lang="en-IN" sz="1050" i="1" dirty="0">
              <a:solidFill>
                <a:schemeClr val="tx1">
                  <a:lumMod val="50000"/>
                  <a:lumOff val="50000"/>
                </a:schemeClr>
              </a:solidFill>
              <a:latin typeface="Roboto Condensed" panose="02000000000000000000" pitchFamily="2" charset="0"/>
              <a:ea typeface="Roboto Condensed" panose="02000000000000000000" pitchFamily="2" charset="0"/>
            </a:endParaRPr>
          </a:p>
        </p:txBody>
      </p:sp>
      <p:sp>
        <p:nvSpPr>
          <p:cNvPr id="19" name="TextBox 18">
            <a:extLst>
              <a:ext uri="{FF2B5EF4-FFF2-40B4-BE49-F238E27FC236}">
                <a16:creationId xmlns:a16="http://schemas.microsoft.com/office/drawing/2014/main" id="{16428064-E94A-470C-A760-A85B703EB899}"/>
              </a:ext>
            </a:extLst>
          </p:cNvPr>
          <p:cNvSpPr txBox="1"/>
          <p:nvPr/>
        </p:nvSpPr>
        <p:spPr>
          <a:xfrm>
            <a:off x="7427567" y="2015864"/>
            <a:ext cx="4933894" cy="253916"/>
          </a:xfrm>
          <a:prstGeom prst="rect">
            <a:avLst/>
          </a:prstGeom>
          <a:noFill/>
        </p:spPr>
        <p:txBody>
          <a:bodyPr wrap="square">
            <a:spAutoFit/>
          </a:bodyPr>
          <a:lstStyle/>
          <a:p>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Data Source: Gale Business </a:t>
            </a:r>
            <a:r>
              <a:rPr lang="en-IN" sz="1050" i="1" dirty="0" err="1">
                <a:solidFill>
                  <a:schemeClr val="tx1">
                    <a:lumMod val="50000"/>
                    <a:lumOff val="50000"/>
                  </a:schemeClr>
                </a:solidFill>
                <a:latin typeface="Roboto Condensed" panose="02000000000000000000" pitchFamily="2" charset="0"/>
                <a:ea typeface="Roboto Condensed" panose="02000000000000000000" pitchFamily="2" charset="0"/>
              </a:rPr>
              <a:t>DemographicsNow</a:t>
            </a:r>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 CensusReporter.org, U.S. Census Bureau</a:t>
            </a:r>
          </a:p>
        </p:txBody>
      </p:sp>
      <p:sp>
        <p:nvSpPr>
          <p:cNvPr id="20" name="Title 4">
            <a:extLst>
              <a:ext uri="{FF2B5EF4-FFF2-40B4-BE49-F238E27FC236}">
                <a16:creationId xmlns:a16="http://schemas.microsoft.com/office/drawing/2014/main" id="{9ABEF690-1250-4CDB-A60F-104C7488A320}"/>
              </a:ext>
            </a:extLst>
          </p:cNvPr>
          <p:cNvSpPr txBox="1">
            <a:spLocks/>
          </p:cNvSpPr>
          <p:nvPr/>
        </p:nvSpPr>
        <p:spPr>
          <a:xfrm>
            <a:off x="6094413" y="2982423"/>
            <a:ext cx="5503722" cy="763500"/>
          </a:xfrm>
          <a:prstGeom prst="rect">
            <a:avLst/>
          </a:prstGeom>
          <a:noFill/>
          <a:ln>
            <a:noFill/>
          </a:ln>
        </p:spPr>
        <p:txBody>
          <a:bodyPr spcFirstLastPara="1" wrap="square" lIns="121875" tIns="121875" rIns="121875" bIns="1218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9pPr>
          </a:lstStyle>
          <a:p>
            <a:r>
              <a:rPr lang="en-IN" sz="2000" dirty="0">
                <a:solidFill>
                  <a:schemeClr val="tx1"/>
                </a:solidFill>
                <a:latin typeface="Segoe UI" panose="020B0502040204020203" pitchFamily="34" charset="0"/>
                <a:cs typeface="Segoe UI" panose="020B0502040204020203" pitchFamily="34" charset="0"/>
              </a:rPr>
              <a:t>Bay County, FL comes up short compared to Oakland County, MI on several criteria.</a:t>
            </a:r>
          </a:p>
        </p:txBody>
      </p:sp>
    </p:spTree>
    <p:extLst>
      <p:ext uri="{BB962C8B-B14F-4D97-AF65-F5344CB8AC3E}">
        <p14:creationId xmlns:p14="http://schemas.microsoft.com/office/powerpoint/2010/main" val="8659918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3C61968F-A08F-4717-B6F3-86F8FEDD1D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B7EAB9D-3AA4-41C9-9A95-0D6EB74250D3}"/>
              </a:ext>
            </a:extLst>
          </p:cNvPr>
          <p:cNvSpPr txBox="1"/>
          <p:nvPr/>
        </p:nvSpPr>
        <p:spPr>
          <a:xfrm>
            <a:off x="1006997" y="659757"/>
            <a:ext cx="2611612" cy="584775"/>
          </a:xfrm>
          <a:prstGeom prst="rect">
            <a:avLst/>
          </a:prstGeom>
          <a:noFill/>
        </p:spPr>
        <p:txBody>
          <a:bodyPr wrap="none" rtlCol="0">
            <a:spAutoFit/>
          </a:bodyPr>
          <a:lstStyle/>
          <a:p>
            <a:r>
              <a:rPr lang="en-IN" sz="3200" b="1" dirty="0">
                <a:latin typeface="Segoe UI" panose="020B0502040204020203" pitchFamily="34" charset="0"/>
                <a:cs typeface="Segoe UI" panose="020B0502040204020203" pitchFamily="34" charset="0"/>
              </a:rPr>
              <a:t>Action Steps</a:t>
            </a:r>
          </a:p>
        </p:txBody>
      </p:sp>
      <p:sp>
        <p:nvSpPr>
          <p:cNvPr id="13" name="TextBox 12">
            <a:extLst>
              <a:ext uri="{FF2B5EF4-FFF2-40B4-BE49-F238E27FC236}">
                <a16:creationId xmlns:a16="http://schemas.microsoft.com/office/drawing/2014/main" id="{8C190BA7-B994-4F4D-A2BF-F7E178DCA447}"/>
              </a:ext>
            </a:extLst>
          </p:cNvPr>
          <p:cNvSpPr txBox="1"/>
          <p:nvPr/>
        </p:nvSpPr>
        <p:spPr>
          <a:xfrm>
            <a:off x="1006997" y="1520039"/>
            <a:ext cx="7998107" cy="2677656"/>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IN" sz="2000" b="1" dirty="0">
                <a:solidFill>
                  <a:srgbClr val="AA3660"/>
                </a:solidFill>
                <a:latin typeface="Segoe UI" panose="020B0502040204020203" pitchFamily="34" charset="0"/>
                <a:cs typeface="Segoe UI" panose="020B0502040204020203" pitchFamily="34" charset="0"/>
              </a:rPr>
              <a:t>1. Conduct focus group discussions</a:t>
            </a:r>
            <a:endParaRPr lang="en-IN" sz="500" b="1" dirty="0">
              <a:solidFill>
                <a:schemeClr val="dk1"/>
              </a:solidFill>
            </a:endParaRPr>
          </a:p>
          <a:p>
            <a:pPr marL="0" lvl="0" indent="0" algn="l" rtl="0">
              <a:spcBef>
                <a:spcPts val="0"/>
              </a:spcBef>
              <a:spcAft>
                <a:spcPts val="0"/>
              </a:spcAft>
              <a:buClr>
                <a:schemeClr val="dk1"/>
              </a:buClr>
              <a:buSzPts val="1100"/>
              <a:buFont typeface="Arial"/>
              <a:buNone/>
            </a:pPr>
            <a:r>
              <a:rPr lang="en-IN" sz="1600" dirty="0">
                <a:solidFill>
                  <a:schemeClr val="tx1"/>
                </a:solidFill>
                <a:latin typeface="Segoe UI" panose="020B0502040204020203" pitchFamily="34" charset="0"/>
                <a:cs typeface="Segoe UI" panose="020B0502040204020203" pitchFamily="34" charset="0"/>
              </a:rPr>
              <a:t>Obtain consumer feedback! Is Chicken Kitchen going to be well-received in this community?</a:t>
            </a:r>
          </a:p>
          <a:p>
            <a:pPr marL="0" lvl="0" indent="0" algn="l" rtl="0">
              <a:spcBef>
                <a:spcPts val="0"/>
              </a:spcBef>
              <a:spcAft>
                <a:spcPts val="0"/>
              </a:spcAft>
              <a:buClr>
                <a:schemeClr val="dk1"/>
              </a:buClr>
              <a:buSzPts val="1100"/>
              <a:buFont typeface="Arial"/>
              <a:buNone/>
            </a:pPr>
            <a:endParaRPr lang="en-IN" dirty="0">
              <a:solidFill>
                <a:schemeClr val="tx1"/>
              </a:solidFill>
              <a:latin typeface="Segoe UI" panose="020B0502040204020203" pitchFamily="34" charset="0"/>
              <a:cs typeface="Segoe UI" panose="020B0502040204020203" pitchFamily="34" charset="0"/>
            </a:endParaRPr>
          </a:p>
          <a:p>
            <a:pPr marL="0" lvl="0" indent="0" algn="l" rtl="0">
              <a:spcBef>
                <a:spcPts val="0"/>
              </a:spcBef>
              <a:spcAft>
                <a:spcPts val="0"/>
              </a:spcAft>
              <a:buClr>
                <a:schemeClr val="dk1"/>
              </a:buClr>
              <a:buSzPts val="1100"/>
              <a:buFont typeface="Arial"/>
              <a:buNone/>
            </a:pPr>
            <a:r>
              <a:rPr lang="en-IN" sz="2000" b="1" dirty="0">
                <a:solidFill>
                  <a:srgbClr val="AA3660"/>
                </a:solidFill>
                <a:latin typeface="Segoe UI" panose="020B0502040204020203" pitchFamily="34" charset="0"/>
                <a:cs typeface="Segoe UI" panose="020B0502040204020203" pitchFamily="34" charset="0"/>
              </a:rPr>
              <a:t>2. Initiate real estate discussions</a:t>
            </a:r>
            <a:endParaRPr lang="en-IN" sz="500" b="1" dirty="0">
              <a:solidFill>
                <a:schemeClr val="dk1"/>
              </a:solidFill>
            </a:endParaRPr>
          </a:p>
          <a:p>
            <a:pPr marL="0" lvl="0" indent="0" algn="l" rtl="0">
              <a:spcBef>
                <a:spcPts val="0"/>
              </a:spcBef>
              <a:spcAft>
                <a:spcPts val="0"/>
              </a:spcAft>
              <a:buClr>
                <a:schemeClr val="dk1"/>
              </a:buClr>
              <a:buSzPts val="1100"/>
              <a:buFont typeface="Arial"/>
              <a:buNone/>
            </a:pPr>
            <a:r>
              <a:rPr lang="en-IN" sz="1600" dirty="0">
                <a:solidFill>
                  <a:schemeClr val="tx1"/>
                </a:solidFill>
                <a:latin typeface="Segoe UI" panose="020B0502040204020203" pitchFamily="34" charset="0"/>
                <a:cs typeface="Segoe UI" panose="020B0502040204020203" pitchFamily="34" charset="0"/>
              </a:rPr>
              <a:t>Initiate discussions on availability and costs associated with land and personnel in college cities such as Rochester Hills.</a:t>
            </a:r>
          </a:p>
          <a:p>
            <a:pPr marL="0" lvl="0" indent="0" algn="l" rtl="0">
              <a:spcBef>
                <a:spcPts val="0"/>
              </a:spcBef>
              <a:spcAft>
                <a:spcPts val="0"/>
              </a:spcAft>
              <a:buClr>
                <a:schemeClr val="dk1"/>
              </a:buClr>
              <a:buSzPts val="1100"/>
              <a:buFont typeface="Arial"/>
              <a:buNone/>
            </a:pPr>
            <a:endParaRPr lang="en-IN" dirty="0">
              <a:solidFill>
                <a:schemeClr val="tx1"/>
              </a:solidFill>
              <a:latin typeface="Segoe UI" panose="020B0502040204020203" pitchFamily="34" charset="0"/>
              <a:cs typeface="Segoe UI" panose="020B0502040204020203" pitchFamily="34" charset="0"/>
            </a:endParaRPr>
          </a:p>
          <a:p>
            <a:pPr marL="0" lvl="0" indent="0" algn="l" rtl="0">
              <a:spcBef>
                <a:spcPts val="0"/>
              </a:spcBef>
              <a:spcAft>
                <a:spcPts val="0"/>
              </a:spcAft>
              <a:buClr>
                <a:schemeClr val="dk1"/>
              </a:buClr>
              <a:buSzPts val="1100"/>
              <a:buFont typeface="Arial"/>
              <a:buNone/>
            </a:pPr>
            <a:r>
              <a:rPr lang="en-IN" sz="2000" b="1" dirty="0">
                <a:solidFill>
                  <a:srgbClr val="AA3660"/>
                </a:solidFill>
                <a:latin typeface="Segoe UI" panose="020B0502040204020203" pitchFamily="34" charset="0"/>
                <a:cs typeface="Segoe UI" panose="020B0502040204020203" pitchFamily="34" charset="0"/>
              </a:rPr>
              <a:t>3. Research on other fast-casual competitors</a:t>
            </a:r>
          </a:p>
          <a:p>
            <a:pPr marL="0" lvl="0" indent="0" algn="l" rtl="0">
              <a:spcBef>
                <a:spcPts val="0"/>
              </a:spcBef>
              <a:spcAft>
                <a:spcPts val="0"/>
              </a:spcAft>
              <a:buClr>
                <a:schemeClr val="dk1"/>
              </a:buClr>
              <a:buSzPts val="1100"/>
              <a:buFont typeface="Arial"/>
              <a:buNone/>
            </a:pPr>
            <a:r>
              <a:rPr lang="en-IN" sz="1600" dirty="0">
                <a:solidFill>
                  <a:schemeClr val="tx1"/>
                </a:solidFill>
                <a:latin typeface="Segoe UI" panose="020B0502040204020203" pitchFamily="34" charset="0"/>
                <a:cs typeface="Segoe UI" panose="020B0502040204020203" pitchFamily="34" charset="0"/>
              </a:rPr>
              <a:t>Is the market saturated? How are our competitors doing?</a:t>
            </a:r>
          </a:p>
        </p:txBody>
      </p:sp>
      <p:pic>
        <p:nvPicPr>
          <p:cNvPr id="29" name="Graphic 28" descr="Upstairs outline">
            <a:extLst>
              <a:ext uri="{FF2B5EF4-FFF2-40B4-BE49-F238E27FC236}">
                <a16:creationId xmlns:a16="http://schemas.microsoft.com/office/drawing/2014/main" id="{BB8F1CBA-2090-4781-A42E-0D714FD8E04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33966" y="3676265"/>
            <a:ext cx="2994271" cy="2994271"/>
          </a:xfrm>
          <a:prstGeom prst="rect">
            <a:avLst/>
          </a:prstGeom>
        </p:spPr>
      </p:pic>
      <p:pic>
        <p:nvPicPr>
          <p:cNvPr id="30" name="Graphic 29" descr="Upstairs outline">
            <a:extLst>
              <a:ext uri="{FF2B5EF4-FFF2-40B4-BE49-F238E27FC236}">
                <a16:creationId xmlns:a16="http://schemas.microsoft.com/office/drawing/2014/main" id="{71133A01-B88B-4731-91AA-A5E0B27798E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261166" y="2010025"/>
            <a:ext cx="2994271" cy="2994271"/>
          </a:xfrm>
          <a:prstGeom prst="rect">
            <a:avLst/>
          </a:prstGeom>
        </p:spPr>
      </p:pic>
      <p:sp>
        <p:nvSpPr>
          <p:cNvPr id="31" name="Rectangle 30">
            <a:extLst>
              <a:ext uri="{FF2B5EF4-FFF2-40B4-BE49-F238E27FC236}">
                <a16:creationId xmlns:a16="http://schemas.microsoft.com/office/drawing/2014/main" id="{5EE8F227-6F6F-4A22-8142-8383AA64BFBB}"/>
              </a:ext>
            </a:extLst>
          </p:cNvPr>
          <p:cNvSpPr/>
          <p:nvPr/>
        </p:nvSpPr>
        <p:spPr>
          <a:xfrm>
            <a:off x="8261166" y="5173400"/>
            <a:ext cx="1096194" cy="983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ectangle 31">
            <a:extLst>
              <a:ext uri="{FF2B5EF4-FFF2-40B4-BE49-F238E27FC236}">
                <a16:creationId xmlns:a16="http://schemas.microsoft.com/office/drawing/2014/main" id="{C5EA388A-96F6-4298-9DF6-185224131820}"/>
              </a:ext>
            </a:extLst>
          </p:cNvPr>
          <p:cNvSpPr/>
          <p:nvPr/>
        </p:nvSpPr>
        <p:spPr>
          <a:xfrm>
            <a:off x="10085634" y="3507160"/>
            <a:ext cx="1096194" cy="983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4" name="Straight Arrow Connector 33">
            <a:extLst>
              <a:ext uri="{FF2B5EF4-FFF2-40B4-BE49-F238E27FC236}">
                <a16:creationId xmlns:a16="http://schemas.microsoft.com/office/drawing/2014/main" id="{B8A7C1F4-7778-4808-851E-5FB6A510ED9B}"/>
              </a:ext>
            </a:extLst>
          </p:cNvPr>
          <p:cNvCxnSpPr/>
          <p:nvPr/>
        </p:nvCxnSpPr>
        <p:spPr>
          <a:xfrm flipV="1">
            <a:off x="8443325" y="4213431"/>
            <a:ext cx="1824468" cy="16662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A6F25457-AB47-46BE-9458-6D00E76CDF24}"/>
              </a:ext>
            </a:extLst>
          </p:cNvPr>
          <p:cNvSpPr txBox="1"/>
          <p:nvPr/>
        </p:nvSpPr>
        <p:spPr>
          <a:xfrm>
            <a:off x="6887490" y="5342014"/>
            <a:ext cx="510076" cy="646331"/>
          </a:xfrm>
          <a:prstGeom prst="rect">
            <a:avLst/>
          </a:prstGeom>
          <a:noFill/>
        </p:spPr>
        <p:txBody>
          <a:bodyPr wrap="none" rtlCol="0">
            <a:spAutoFit/>
          </a:bodyPr>
          <a:lstStyle/>
          <a:p>
            <a:r>
              <a:rPr lang="en-IN" sz="3600" b="1" dirty="0">
                <a:solidFill>
                  <a:srgbClr val="05C7DB"/>
                </a:solidFill>
                <a:latin typeface="Segoe UI" panose="020B0502040204020203" pitchFamily="34" charset="0"/>
                <a:cs typeface="Segoe UI" panose="020B0502040204020203" pitchFamily="34" charset="0"/>
              </a:rPr>
              <a:t>A</a:t>
            </a:r>
          </a:p>
        </p:txBody>
      </p:sp>
      <p:sp>
        <p:nvSpPr>
          <p:cNvPr id="37" name="TextBox 36">
            <a:extLst>
              <a:ext uri="{FF2B5EF4-FFF2-40B4-BE49-F238E27FC236}">
                <a16:creationId xmlns:a16="http://schemas.microsoft.com/office/drawing/2014/main" id="{41F82CFB-07A5-4D4B-BE5A-EF00C331CF6B}"/>
              </a:ext>
            </a:extLst>
          </p:cNvPr>
          <p:cNvSpPr txBox="1"/>
          <p:nvPr/>
        </p:nvSpPr>
        <p:spPr>
          <a:xfrm>
            <a:off x="7477042" y="4832060"/>
            <a:ext cx="473206" cy="646331"/>
          </a:xfrm>
          <a:prstGeom prst="rect">
            <a:avLst/>
          </a:prstGeom>
          <a:noFill/>
        </p:spPr>
        <p:txBody>
          <a:bodyPr wrap="none" rtlCol="0">
            <a:spAutoFit/>
          </a:bodyPr>
          <a:lstStyle/>
          <a:p>
            <a:r>
              <a:rPr lang="en-IN" sz="3600" b="1" dirty="0">
                <a:solidFill>
                  <a:srgbClr val="05C7DB"/>
                </a:solidFill>
                <a:latin typeface="Segoe UI" panose="020B0502040204020203" pitchFamily="34" charset="0"/>
                <a:cs typeface="Segoe UI" panose="020B0502040204020203" pitchFamily="34" charset="0"/>
              </a:rPr>
              <a:t>C</a:t>
            </a:r>
          </a:p>
        </p:txBody>
      </p:sp>
      <p:sp>
        <p:nvSpPr>
          <p:cNvPr id="38" name="TextBox 37">
            <a:extLst>
              <a:ext uri="{FF2B5EF4-FFF2-40B4-BE49-F238E27FC236}">
                <a16:creationId xmlns:a16="http://schemas.microsoft.com/office/drawing/2014/main" id="{29F877CE-D5E0-45AB-90D3-BBB658C9F778}"/>
              </a:ext>
            </a:extLst>
          </p:cNvPr>
          <p:cNvSpPr txBox="1"/>
          <p:nvPr/>
        </p:nvSpPr>
        <p:spPr>
          <a:xfrm>
            <a:off x="8066575" y="4277830"/>
            <a:ext cx="455574" cy="646331"/>
          </a:xfrm>
          <a:prstGeom prst="rect">
            <a:avLst/>
          </a:prstGeom>
          <a:noFill/>
        </p:spPr>
        <p:txBody>
          <a:bodyPr wrap="none" rtlCol="0">
            <a:spAutoFit/>
          </a:bodyPr>
          <a:lstStyle/>
          <a:p>
            <a:r>
              <a:rPr lang="en-IN" sz="3600" b="1" dirty="0">
                <a:solidFill>
                  <a:srgbClr val="05C7DB"/>
                </a:solidFill>
                <a:latin typeface="Segoe UI" panose="020B0502040204020203" pitchFamily="34" charset="0"/>
                <a:cs typeface="Segoe UI" panose="020B0502040204020203" pitchFamily="34" charset="0"/>
              </a:rPr>
              <a:t>T</a:t>
            </a:r>
          </a:p>
        </p:txBody>
      </p:sp>
      <p:sp>
        <p:nvSpPr>
          <p:cNvPr id="39" name="TextBox 38">
            <a:extLst>
              <a:ext uri="{FF2B5EF4-FFF2-40B4-BE49-F238E27FC236}">
                <a16:creationId xmlns:a16="http://schemas.microsoft.com/office/drawing/2014/main" id="{441DBB0E-931B-4964-BD0F-520F6314082D}"/>
              </a:ext>
            </a:extLst>
          </p:cNvPr>
          <p:cNvSpPr txBox="1"/>
          <p:nvPr/>
        </p:nvSpPr>
        <p:spPr>
          <a:xfrm>
            <a:off x="8726616" y="3718813"/>
            <a:ext cx="330540" cy="646331"/>
          </a:xfrm>
          <a:prstGeom prst="rect">
            <a:avLst/>
          </a:prstGeom>
          <a:noFill/>
        </p:spPr>
        <p:txBody>
          <a:bodyPr wrap="none" rtlCol="0">
            <a:spAutoFit/>
          </a:bodyPr>
          <a:lstStyle/>
          <a:p>
            <a:r>
              <a:rPr lang="en-IN" sz="3600" b="1" dirty="0">
                <a:solidFill>
                  <a:srgbClr val="05C7DB"/>
                </a:solidFill>
                <a:latin typeface="Segoe UI" panose="020B0502040204020203" pitchFamily="34" charset="0"/>
                <a:cs typeface="Segoe UI" panose="020B0502040204020203" pitchFamily="34" charset="0"/>
              </a:rPr>
              <a:t>I</a:t>
            </a:r>
          </a:p>
        </p:txBody>
      </p:sp>
      <p:sp>
        <p:nvSpPr>
          <p:cNvPr id="40" name="TextBox 39">
            <a:extLst>
              <a:ext uri="{FF2B5EF4-FFF2-40B4-BE49-F238E27FC236}">
                <a16:creationId xmlns:a16="http://schemas.microsoft.com/office/drawing/2014/main" id="{A4A70F36-9315-44FF-BB2F-7617A43EC654}"/>
              </a:ext>
            </a:extLst>
          </p:cNvPr>
          <p:cNvSpPr txBox="1"/>
          <p:nvPr/>
        </p:nvSpPr>
        <p:spPr>
          <a:xfrm>
            <a:off x="9178578" y="3159383"/>
            <a:ext cx="534121" cy="646331"/>
          </a:xfrm>
          <a:prstGeom prst="rect">
            <a:avLst/>
          </a:prstGeom>
          <a:noFill/>
        </p:spPr>
        <p:txBody>
          <a:bodyPr wrap="none" rtlCol="0">
            <a:spAutoFit/>
          </a:bodyPr>
          <a:lstStyle/>
          <a:p>
            <a:r>
              <a:rPr lang="en-IN" sz="3600" b="1" dirty="0">
                <a:solidFill>
                  <a:srgbClr val="05C7DB"/>
                </a:solidFill>
                <a:latin typeface="Segoe UI" panose="020B0502040204020203" pitchFamily="34" charset="0"/>
                <a:cs typeface="Segoe UI" panose="020B0502040204020203" pitchFamily="34" charset="0"/>
              </a:rPr>
              <a:t>O</a:t>
            </a:r>
          </a:p>
        </p:txBody>
      </p:sp>
      <p:sp>
        <p:nvSpPr>
          <p:cNvPr id="41" name="TextBox 40">
            <a:extLst>
              <a:ext uri="{FF2B5EF4-FFF2-40B4-BE49-F238E27FC236}">
                <a16:creationId xmlns:a16="http://schemas.microsoft.com/office/drawing/2014/main" id="{6DC64877-4EF8-4D60-8571-2D8CD66B5883}"/>
              </a:ext>
            </a:extLst>
          </p:cNvPr>
          <p:cNvSpPr txBox="1"/>
          <p:nvPr/>
        </p:nvSpPr>
        <p:spPr>
          <a:xfrm>
            <a:off x="9779707" y="2614939"/>
            <a:ext cx="550151" cy="646331"/>
          </a:xfrm>
          <a:prstGeom prst="rect">
            <a:avLst/>
          </a:prstGeom>
          <a:noFill/>
        </p:spPr>
        <p:txBody>
          <a:bodyPr wrap="none" rtlCol="0">
            <a:spAutoFit/>
          </a:bodyPr>
          <a:lstStyle/>
          <a:p>
            <a:r>
              <a:rPr lang="en-IN" sz="3600" b="1" dirty="0">
                <a:solidFill>
                  <a:srgbClr val="05C7DB"/>
                </a:solidFill>
                <a:latin typeface="Segoe UI" panose="020B0502040204020203" pitchFamily="34" charset="0"/>
                <a:cs typeface="Segoe UI" panose="020B0502040204020203" pitchFamily="34" charset="0"/>
              </a:rPr>
              <a:t>N</a:t>
            </a:r>
          </a:p>
        </p:txBody>
      </p:sp>
      <p:sp>
        <p:nvSpPr>
          <p:cNvPr id="42" name="TextBox 41">
            <a:extLst>
              <a:ext uri="{FF2B5EF4-FFF2-40B4-BE49-F238E27FC236}">
                <a16:creationId xmlns:a16="http://schemas.microsoft.com/office/drawing/2014/main" id="{FE40E7A6-CA43-4BE3-8F66-A57B90F91DFA}"/>
              </a:ext>
            </a:extLst>
          </p:cNvPr>
          <p:cNvSpPr txBox="1"/>
          <p:nvPr/>
        </p:nvSpPr>
        <p:spPr>
          <a:xfrm>
            <a:off x="10352015" y="2057457"/>
            <a:ext cx="510076" cy="646331"/>
          </a:xfrm>
          <a:prstGeom prst="rect">
            <a:avLst/>
          </a:prstGeom>
          <a:noFill/>
        </p:spPr>
        <p:txBody>
          <a:bodyPr wrap="none" rtlCol="0">
            <a:spAutoFit/>
          </a:bodyPr>
          <a:lstStyle/>
          <a:p>
            <a:r>
              <a:rPr lang="en-IN" sz="3600" b="1" dirty="0">
                <a:solidFill>
                  <a:srgbClr val="05C7DB"/>
                </a:solidFill>
                <a:latin typeface="Segoe UI" panose="020B0502040204020203" pitchFamily="34" charset="0"/>
                <a:cs typeface="Segoe UI" panose="020B0502040204020203" pitchFamily="34" charset="0"/>
              </a:rPr>
              <a:t>A</a:t>
            </a:r>
          </a:p>
        </p:txBody>
      </p:sp>
      <p:sp>
        <p:nvSpPr>
          <p:cNvPr id="43" name="Rectangle 42">
            <a:extLst>
              <a:ext uri="{FF2B5EF4-FFF2-40B4-BE49-F238E27FC236}">
                <a16:creationId xmlns:a16="http://schemas.microsoft.com/office/drawing/2014/main" id="{92BDF55B-807A-4B68-A304-612B7563DFBC}"/>
              </a:ext>
            </a:extLst>
          </p:cNvPr>
          <p:cNvSpPr/>
          <p:nvPr/>
        </p:nvSpPr>
        <p:spPr>
          <a:xfrm>
            <a:off x="10244551" y="2210214"/>
            <a:ext cx="1096194" cy="983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5742733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erson and person walking on a beach&#10;&#10;Description automatically generated with medium confidence">
            <a:extLst>
              <a:ext uri="{FF2B5EF4-FFF2-40B4-BE49-F238E27FC236}">
                <a16:creationId xmlns:a16="http://schemas.microsoft.com/office/drawing/2014/main" id="{64272050-FC39-44E9-9BA4-9D8657318ED6}"/>
              </a:ext>
            </a:extLst>
          </p:cNvPr>
          <p:cNvPicPr>
            <a:picLocks noChangeAspect="1"/>
          </p:cNvPicPr>
          <p:nvPr/>
        </p:nvPicPr>
        <p:blipFill>
          <a:blip r:embed="rId3"/>
          <a:stretch>
            <a:fillRect/>
          </a:stretch>
        </p:blipFill>
        <p:spPr>
          <a:xfrm>
            <a:off x="1522412" y="0"/>
            <a:ext cx="4572000" cy="6858000"/>
          </a:xfrm>
          <a:prstGeom prst="rect">
            <a:avLst/>
          </a:prstGeom>
        </p:spPr>
      </p:pic>
      <p:pic>
        <p:nvPicPr>
          <p:cNvPr id="10" name="Picture 9" descr="A picture containing tree, outdoor, ground, person&#10;&#10;Description automatically generated">
            <a:extLst>
              <a:ext uri="{FF2B5EF4-FFF2-40B4-BE49-F238E27FC236}">
                <a16:creationId xmlns:a16="http://schemas.microsoft.com/office/drawing/2014/main" id="{3EB0B228-DD19-4E16-B7BD-BB0E14200FD0}"/>
              </a:ext>
            </a:extLst>
          </p:cNvPr>
          <p:cNvPicPr>
            <a:picLocks noChangeAspect="1"/>
          </p:cNvPicPr>
          <p:nvPr/>
        </p:nvPicPr>
        <p:blipFill>
          <a:blip r:embed="rId4"/>
          <a:stretch>
            <a:fillRect/>
          </a:stretch>
        </p:blipFill>
        <p:spPr>
          <a:xfrm>
            <a:off x="6094413" y="0"/>
            <a:ext cx="4572000" cy="6858000"/>
          </a:xfrm>
          <a:prstGeom prst="rect">
            <a:avLst/>
          </a:prstGeom>
        </p:spPr>
      </p:pic>
      <p:pic>
        <p:nvPicPr>
          <p:cNvPr id="11" name="Picture 2">
            <a:extLst>
              <a:ext uri="{FF2B5EF4-FFF2-40B4-BE49-F238E27FC236}">
                <a16:creationId xmlns:a16="http://schemas.microsoft.com/office/drawing/2014/main" id="{25349432-F81C-459A-B7D4-EDE3C5D91C8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396192F-AD60-432D-9AC1-68BA71CFB079}"/>
              </a:ext>
            </a:extLst>
          </p:cNvPr>
          <p:cNvSpPr txBox="1"/>
          <p:nvPr/>
        </p:nvSpPr>
        <p:spPr>
          <a:xfrm>
            <a:off x="139066" y="5967580"/>
            <a:ext cx="8646160" cy="769441"/>
          </a:xfrm>
          <a:prstGeom prst="rect">
            <a:avLst/>
          </a:prstGeom>
          <a:noFill/>
        </p:spPr>
        <p:txBody>
          <a:bodyPr wrap="square" rtlCol="0">
            <a:spAutoFit/>
          </a:bodyPr>
          <a:lstStyle/>
          <a:p>
            <a:r>
              <a:rPr lang="en-IN" sz="4400" b="1" dirty="0">
                <a:solidFill>
                  <a:srgbClr val="AA3660"/>
                </a:solidFill>
                <a:latin typeface="Segoe UI" panose="020B0502040204020203" pitchFamily="34" charset="0"/>
                <a:cs typeface="Segoe UI" panose="020B0502040204020203" pitchFamily="34" charset="0"/>
              </a:rPr>
              <a:t>All ways, moving forward…</a:t>
            </a:r>
          </a:p>
        </p:txBody>
      </p:sp>
      <p:sp>
        <p:nvSpPr>
          <p:cNvPr id="6" name="TextBox 5">
            <a:extLst>
              <a:ext uri="{FF2B5EF4-FFF2-40B4-BE49-F238E27FC236}">
                <a16:creationId xmlns:a16="http://schemas.microsoft.com/office/drawing/2014/main" id="{8366FFE1-1A6E-4921-BCD9-2B3BB5806436}"/>
              </a:ext>
            </a:extLst>
          </p:cNvPr>
          <p:cNvSpPr txBox="1"/>
          <p:nvPr/>
        </p:nvSpPr>
        <p:spPr>
          <a:xfrm>
            <a:off x="2229310" y="6604084"/>
            <a:ext cx="3226610" cy="253916"/>
          </a:xfrm>
          <a:prstGeom prst="rect">
            <a:avLst/>
          </a:prstGeom>
          <a:noFill/>
        </p:spPr>
        <p:txBody>
          <a:bodyPr wrap="square">
            <a:spAutoFit/>
          </a:bodyPr>
          <a:lstStyle/>
          <a:p>
            <a:r>
              <a:rPr lang="en-IN" sz="1050" i="1" dirty="0">
                <a:solidFill>
                  <a:schemeClr val="tx1"/>
                </a:solidFill>
                <a:latin typeface="Roboto Condensed" panose="02000000000000000000" pitchFamily="2" charset="0"/>
                <a:ea typeface="Roboto Condensed" panose="02000000000000000000" pitchFamily="2" charset="0"/>
              </a:rPr>
              <a:t>Image Source: https://unsplash.com/photos/ek6DZptJ_KI</a:t>
            </a:r>
          </a:p>
        </p:txBody>
      </p:sp>
      <p:sp>
        <p:nvSpPr>
          <p:cNvPr id="7" name="TextBox 6">
            <a:extLst>
              <a:ext uri="{FF2B5EF4-FFF2-40B4-BE49-F238E27FC236}">
                <a16:creationId xmlns:a16="http://schemas.microsoft.com/office/drawing/2014/main" id="{9C9D3C3E-C75A-4066-A1FF-89E974429BB4}"/>
              </a:ext>
            </a:extLst>
          </p:cNvPr>
          <p:cNvSpPr txBox="1"/>
          <p:nvPr/>
        </p:nvSpPr>
        <p:spPr>
          <a:xfrm>
            <a:off x="6277937" y="6604084"/>
            <a:ext cx="4276812" cy="253916"/>
          </a:xfrm>
          <a:prstGeom prst="rect">
            <a:avLst/>
          </a:prstGeom>
          <a:noFill/>
        </p:spPr>
        <p:txBody>
          <a:bodyPr wrap="square">
            <a:spAutoFit/>
          </a:bodyPr>
          <a:lstStyle/>
          <a:p>
            <a:r>
              <a:rPr lang="en-IN" sz="1050" i="1" dirty="0">
                <a:solidFill>
                  <a:schemeClr val="tx1"/>
                </a:solidFill>
                <a:latin typeface="Roboto Condensed" panose="02000000000000000000" pitchFamily="2" charset="0"/>
                <a:ea typeface="Roboto Condensed" panose="02000000000000000000" pitchFamily="2" charset="0"/>
              </a:rPr>
              <a:t>Image Source: https://www.pexels.com/photo/couple-practicing-yoga-6787498/</a:t>
            </a:r>
          </a:p>
        </p:txBody>
      </p:sp>
    </p:spTree>
    <p:extLst>
      <p:ext uri="{BB962C8B-B14F-4D97-AF65-F5344CB8AC3E}">
        <p14:creationId xmlns:p14="http://schemas.microsoft.com/office/powerpoint/2010/main" val="5141316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AE6B432-9101-4AC5-9B85-ECD7FEABB313}"/>
              </a:ext>
            </a:extLst>
          </p:cNvPr>
          <p:cNvSpPr>
            <a:spLocks noGrp="1"/>
          </p:cNvSpPr>
          <p:nvPr>
            <p:ph type="title"/>
          </p:nvPr>
        </p:nvSpPr>
        <p:spPr>
          <a:xfrm>
            <a:off x="415412" y="316487"/>
            <a:ext cx="11358000" cy="763500"/>
          </a:xfrm>
        </p:spPr>
        <p:txBody>
          <a:bodyPr/>
          <a:lstStyle/>
          <a:p>
            <a:r>
              <a:rPr lang="en-IN" sz="3200" dirty="0">
                <a:solidFill>
                  <a:schemeClr val="tx1"/>
                </a:solidFill>
                <a:latin typeface="Segoe UI" panose="020B0502040204020203" pitchFamily="34" charset="0"/>
                <a:cs typeface="Segoe UI" panose="020B0502040204020203" pitchFamily="34" charset="0"/>
              </a:rPr>
              <a:t>References</a:t>
            </a:r>
          </a:p>
        </p:txBody>
      </p:sp>
      <p:sp>
        <p:nvSpPr>
          <p:cNvPr id="7" name="Google Shape;46;p7">
            <a:extLst>
              <a:ext uri="{FF2B5EF4-FFF2-40B4-BE49-F238E27FC236}">
                <a16:creationId xmlns:a16="http://schemas.microsoft.com/office/drawing/2014/main" id="{62B7049F-F9A3-4D6B-88D7-7F167E962983}"/>
              </a:ext>
            </a:extLst>
          </p:cNvPr>
          <p:cNvSpPr txBox="1">
            <a:spLocks noGrp="1"/>
          </p:cNvSpPr>
          <p:nvPr>
            <p:ph type="body" idx="1"/>
          </p:nvPr>
        </p:nvSpPr>
        <p:spPr>
          <a:xfrm>
            <a:off x="415496" y="1225350"/>
            <a:ext cx="5385864" cy="4407300"/>
          </a:xfrm>
          <a:prstGeom prst="rect">
            <a:avLst/>
          </a:prstGeom>
        </p:spPr>
        <p:txBody>
          <a:bodyPr spcFirstLastPara="1" wrap="square" lIns="121875" tIns="121875" rIns="121875" bIns="121875" anchor="t" anchorCtr="0">
            <a:noAutofit/>
          </a:bodyPr>
          <a:lstStyle/>
          <a:p>
            <a:pPr marL="0" lvl="0" indent="0" algn="l" rtl="0">
              <a:spcBef>
                <a:spcPts val="0"/>
              </a:spcBef>
              <a:spcAft>
                <a:spcPts val="0"/>
              </a:spcAft>
              <a:buClr>
                <a:schemeClr val="dk1"/>
              </a:buClr>
              <a:buSzPts val="1100"/>
              <a:buFont typeface="Arial"/>
              <a:buNone/>
            </a:pPr>
            <a:r>
              <a:rPr lang="en-IN" sz="1100" dirty="0">
                <a:solidFill>
                  <a:schemeClr val="tx1"/>
                </a:solidFill>
                <a:latin typeface="Segoe UI" panose="020B0502040204020203" pitchFamily="34" charset="0"/>
                <a:cs typeface="Segoe UI" panose="020B0502040204020203" pitchFamily="34" charset="0"/>
              </a:rPr>
              <a:t>“American Community Survey”. 2020. </a:t>
            </a:r>
            <a:r>
              <a:rPr lang="en-IN" sz="1100" i="1" dirty="0">
                <a:solidFill>
                  <a:schemeClr val="tx1"/>
                </a:solidFill>
                <a:latin typeface="Segoe UI" panose="020B0502040204020203" pitchFamily="34" charset="0"/>
                <a:cs typeface="Segoe UI" panose="020B0502040204020203" pitchFamily="34" charset="0"/>
              </a:rPr>
              <a:t>Census Reporter: Making Census Data Easy to Use. </a:t>
            </a:r>
            <a:r>
              <a:rPr lang="en-IN" sz="1100" dirty="0">
                <a:solidFill>
                  <a:schemeClr val="tx1"/>
                </a:solidFill>
                <a:latin typeface="Segoe UI" panose="020B0502040204020203" pitchFamily="34" charset="0"/>
                <a:cs typeface="Segoe UI" panose="020B0502040204020203" pitchFamily="34" charset="0"/>
                <a:hlinkClick r:id="rId2"/>
              </a:rPr>
              <a:t>https://censusreporter.org/</a:t>
            </a:r>
            <a:endParaRPr lang="en-IN" sz="1100" dirty="0">
              <a:solidFill>
                <a:schemeClr val="tx1"/>
              </a:solidFill>
              <a:latin typeface="Segoe UI" panose="020B0502040204020203" pitchFamily="34" charset="0"/>
              <a:cs typeface="Segoe UI" panose="020B0502040204020203" pitchFamily="34" charset="0"/>
            </a:endParaRPr>
          </a:p>
          <a:p>
            <a:pPr marL="0" lvl="0" indent="0" algn="l" rtl="0">
              <a:spcBef>
                <a:spcPts val="0"/>
              </a:spcBef>
              <a:spcAft>
                <a:spcPts val="0"/>
              </a:spcAft>
              <a:buClr>
                <a:schemeClr val="dk1"/>
              </a:buClr>
              <a:buSzPts val="1100"/>
              <a:buFont typeface="Arial"/>
              <a:buNone/>
            </a:pPr>
            <a:endParaRPr lang="en-IN" dirty="0">
              <a:solidFill>
                <a:schemeClr val="tx1"/>
              </a:solidFill>
              <a:latin typeface="Segoe UI" panose="020B0502040204020203" pitchFamily="34" charset="0"/>
              <a:cs typeface="Segoe UI" panose="020B0502040204020203" pitchFamily="34" charset="0"/>
            </a:endParaRPr>
          </a:p>
          <a:p>
            <a:pPr marL="0" indent="0">
              <a:buClr>
                <a:schemeClr val="dk1"/>
              </a:buClr>
              <a:buNone/>
            </a:pPr>
            <a:r>
              <a:rPr lang="en-IN" sz="1100" dirty="0">
                <a:solidFill>
                  <a:schemeClr val="tx1"/>
                </a:solidFill>
                <a:latin typeface="Segoe UI" panose="020B0502040204020203" pitchFamily="34" charset="0"/>
                <a:cs typeface="Segoe UI" panose="020B0502040204020203" pitchFamily="34" charset="0"/>
              </a:rPr>
              <a:t>“U.S. Census Bureau QuickFacts: Oakland County”. 2021. </a:t>
            </a:r>
            <a:r>
              <a:rPr lang="en-IN" sz="1100" i="1" dirty="0">
                <a:solidFill>
                  <a:schemeClr val="tx1"/>
                </a:solidFill>
                <a:latin typeface="Segoe UI" panose="020B0502040204020203" pitchFamily="34" charset="0"/>
                <a:cs typeface="Segoe UI" panose="020B0502040204020203" pitchFamily="34" charset="0"/>
              </a:rPr>
              <a:t>The United States Census Bureau. </a:t>
            </a:r>
            <a:r>
              <a:rPr lang="en-IN" sz="1100" dirty="0">
                <a:solidFill>
                  <a:schemeClr val="tx1"/>
                </a:solidFill>
                <a:latin typeface="Segoe UI" panose="020B0502040204020203" pitchFamily="34" charset="0"/>
                <a:cs typeface="Segoe UI" panose="020B0502040204020203" pitchFamily="34" charset="0"/>
                <a:hlinkClick r:id="rId3"/>
              </a:rPr>
              <a:t>https://www.census.gov/quickfacts/oaklandcountymichigan</a:t>
            </a:r>
            <a:r>
              <a:rPr lang="en-IN" sz="1100" dirty="0">
                <a:solidFill>
                  <a:schemeClr val="tx1"/>
                </a:solidFill>
                <a:latin typeface="Segoe UI" panose="020B0502040204020203" pitchFamily="34" charset="0"/>
                <a:cs typeface="Segoe UI" panose="020B0502040204020203" pitchFamily="34" charset="0"/>
              </a:rPr>
              <a:t> </a:t>
            </a:r>
          </a:p>
          <a:p>
            <a:pPr marL="0" indent="0">
              <a:buClr>
                <a:schemeClr val="dk1"/>
              </a:buClr>
              <a:buNone/>
            </a:pPr>
            <a:endParaRPr lang="en-IN" dirty="0">
              <a:solidFill>
                <a:schemeClr val="tx1"/>
              </a:solidFill>
              <a:latin typeface="Segoe UI" panose="020B0502040204020203" pitchFamily="34" charset="0"/>
              <a:cs typeface="Segoe UI" panose="020B0502040204020203" pitchFamily="34" charset="0"/>
            </a:endParaRPr>
          </a:p>
          <a:p>
            <a:pPr marL="0" indent="0">
              <a:buClr>
                <a:schemeClr val="dk1"/>
              </a:buClr>
              <a:buNone/>
            </a:pPr>
            <a:r>
              <a:rPr lang="en-IN" sz="1100" dirty="0">
                <a:solidFill>
                  <a:schemeClr val="tx1"/>
                </a:solidFill>
                <a:latin typeface="Segoe UI" panose="020B0502040204020203" pitchFamily="34" charset="0"/>
                <a:cs typeface="Segoe UI" panose="020B0502040204020203" pitchFamily="34" charset="0"/>
              </a:rPr>
              <a:t>“U.S. Census Bureau QuickFacts: Bay County”. 2021. </a:t>
            </a:r>
            <a:r>
              <a:rPr lang="en-IN" sz="1100" i="1" dirty="0">
                <a:solidFill>
                  <a:schemeClr val="tx1"/>
                </a:solidFill>
                <a:latin typeface="Segoe UI" panose="020B0502040204020203" pitchFamily="34" charset="0"/>
                <a:cs typeface="Segoe UI" panose="020B0502040204020203" pitchFamily="34" charset="0"/>
              </a:rPr>
              <a:t>The United States Census Bureau. </a:t>
            </a:r>
            <a:r>
              <a:rPr lang="en-IN" dirty="0">
                <a:solidFill>
                  <a:schemeClr val="tx1"/>
                </a:solidFill>
                <a:latin typeface="Segoe UI" panose="020B0502040204020203" pitchFamily="34" charset="0"/>
                <a:cs typeface="Segoe UI" panose="020B0502040204020203" pitchFamily="34" charset="0"/>
                <a:hlinkClick r:id="rId4"/>
              </a:rPr>
              <a:t>https://www.census.gov/quickfacts/baycountyflorida</a:t>
            </a:r>
            <a:r>
              <a:rPr lang="en-IN" dirty="0">
                <a:solidFill>
                  <a:schemeClr val="tx1"/>
                </a:solidFill>
                <a:latin typeface="Segoe UI" panose="020B0502040204020203" pitchFamily="34" charset="0"/>
                <a:cs typeface="Segoe UI" panose="020B0502040204020203" pitchFamily="34" charset="0"/>
              </a:rPr>
              <a:t> </a:t>
            </a:r>
            <a:r>
              <a:rPr lang="en-IN" sz="1100" dirty="0">
                <a:solidFill>
                  <a:schemeClr val="tx1"/>
                </a:solidFill>
                <a:latin typeface="Segoe UI" panose="020B0502040204020203" pitchFamily="34" charset="0"/>
                <a:cs typeface="Segoe UI" panose="020B0502040204020203" pitchFamily="34" charset="0"/>
              </a:rPr>
              <a:t> </a:t>
            </a:r>
          </a:p>
          <a:p>
            <a:pPr marL="0" indent="0">
              <a:buClr>
                <a:schemeClr val="dk1"/>
              </a:buClr>
              <a:buNone/>
            </a:pPr>
            <a:endParaRPr lang="en-IN" sz="1100" dirty="0">
              <a:solidFill>
                <a:schemeClr val="tx1"/>
              </a:solidFill>
              <a:latin typeface="Segoe UI" panose="020B0502040204020203" pitchFamily="34" charset="0"/>
              <a:cs typeface="Segoe UI" panose="020B0502040204020203" pitchFamily="34" charset="0"/>
            </a:endParaRPr>
          </a:p>
          <a:p>
            <a:pPr marL="0" lvl="0" indent="0" algn="l" rtl="0">
              <a:spcBef>
                <a:spcPts val="0"/>
              </a:spcBef>
              <a:spcAft>
                <a:spcPts val="0"/>
              </a:spcAft>
              <a:buClr>
                <a:schemeClr val="dk1"/>
              </a:buClr>
              <a:buSzPts val="1100"/>
              <a:buFont typeface="Arial"/>
              <a:buNone/>
            </a:pPr>
            <a:r>
              <a:rPr lang="en-IN" sz="1100" dirty="0">
                <a:solidFill>
                  <a:schemeClr val="tx1"/>
                </a:solidFill>
                <a:latin typeface="Segoe UI" panose="020B0502040204020203" pitchFamily="34" charset="0"/>
                <a:cs typeface="Segoe UI" panose="020B0502040204020203" pitchFamily="34" charset="0"/>
              </a:rPr>
              <a:t>“Oakland County, MI”. 2021. </a:t>
            </a:r>
            <a:r>
              <a:rPr lang="en-IN" sz="1100" i="1" dirty="0">
                <a:solidFill>
                  <a:schemeClr val="tx1"/>
                </a:solidFill>
                <a:latin typeface="Segoe UI" panose="020B0502040204020203" pitchFamily="34" charset="0"/>
                <a:cs typeface="Segoe UI" panose="020B0502040204020203" pitchFamily="34" charset="0"/>
              </a:rPr>
              <a:t>Gale Business: </a:t>
            </a:r>
            <a:r>
              <a:rPr lang="en-IN" sz="1100" i="1" dirty="0" err="1">
                <a:solidFill>
                  <a:schemeClr val="tx1"/>
                </a:solidFill>
                <a:latin typeface="Segoe UI" panose="020B0502040204020203" pitchFamily="34" charset="0"/>
                <a:cs typeface="Segoe UI" panose="020B0502040204020203" pitchFamily="34" charset="0"/>
              </a:rPr>
              <a:t>DemographicsNow</a:t>
            </a:r>
            <a:r>
              <a:rPr lang="en-IN" sz="1100" i="1" dirty="0">
                <a:solidFill>
                  <a:schemeClr val="tx1"/>
                </a:solidFill>
                <a:latin typeface="Segoe UI" panose="020B0502040204020203" pitchFamily="34" charset="0"/>
                <a:cs typeface="Segoe UI" panose="020B0502040204020203" pitchFamily="34" charset="0"/>
              </a:rPr>
              <a:t>. </a:t>
            </a:r>
            <a:r>
              <a:rPr lang="en-IN" sz="1100" dirty="0">
                <a:solidFill>
                  <a:schemeClr val="tx1"/>
                </a:solidFill>
                <a:latin typeface="Segoe UI" panose="020B0502040204020203" pitchFamily="34" charset="0"/>
                <a:cs typeface="Segoe UI" panose="020B0502040204020203" pitchFamily="34" charset="0"/>
                <a:hlinkClick r:id="rId5"/>
              </a:rPr>
              <a:t>https://www.gale.com/c/business-demographicsnow</a:t>
            </a:r>
            <a:endParaRPr lang="en-IN" sz="1100" dirty="0">
              <a:solidFill>
                <a:schemeClr val="tx1"/>
              </a:solidFill>
              <a:latin typeface="Segoe UI" panose="020B0502040204020203" pitchFamily="34" charset="0"/>
              <a:cs typeface="Segoe UI" panose="020B0502040204020203" pitchFamily="34" charset="0"/>
            </a:endParaRPr>
          </a:p>
          <a:p>
            <a:pPr marL="0" lvl="0" indent="0" algn="l" rtl="0">
              <a:spcBef>
                <a:spcPts val="0"/>
              </a:spcBef>
              <a:spcAft>
                <a:spcPts val="0"/>
              </a:spcAft>
              <a:buClr>
                <a:schemeClr val="dk1"/>
              </a:buClr>
              <a:buSzPts val="1100"/>
              <a:buFont typeface="Arial"/>
              <a:buNone/>
            </a:pPr>
            <a:endParaRPr lang="en-IN" dirty="0">
              <a:solidFill>
                <a:schemeClr val="tx1"/>
              </a:solidFill>
              <a:latin typeface="Segoe UI" panose="020B0502040204020203" pitchFamily="34" charset="0"/>
              <a:cs typeface="Segoe UI" panose="020B0502040204020203" pitchFamily="34" charset="0"/>
            </a:endParaRPr>
          </a:p>
          <a:p>
            <a:pPr marL="0" indent="0">
              <a:buClr>
                <a:schemeClr val="dk1"/>
              </a:buClr>
              <a:buNone/>
            </a:pPr>
            <a:r>
              <a:rPr lang="en-IN" sz="1100" dirty="0">
                <a:solidFill>
                  <a:schemeClr val="tx1"/>
                </a:solidFill>
                <a:latin typeface="Segoe UI" panose="020B0502040204020203" pitchFamily="34" charset="0"/>
                <a:cs typeface="Segoe UI" panose="020B0502040204020203" pitchFamily="34" charset="0"/>
              </a:rPr>
              <a:t>“Bay County, FL”. 2021. </a:t>
            </a:r>
            <a:r>
              <a:rPr lang="en-IN" sz="1100" i="1" dirty="0">
                <a:solidFill>
                  <a:schemeClr val="tx1"/>
                </a:solidFill>
                <a:latin typeface="Segoe UI" panose="020B0502040204020203" pitchFamily="34" charset="0"/>
                <a:cs typeface="Segoe UI" panose="020B0502040204020203" pitchFamily="34" charset="0"/>
              </a:rPr>
              <a:t>Gale Business: </a:t>
            </a:r>
            <a:r>
              <a:rPr lang="en-IN" sz="1100" i="1" dirty="0" err="1">
                <a:solidFill>
                  <a:schemeClr val="tx1"/>
                </a:solidFill>
                <a:latin typeface="Segoe UI" panose="020B0502040204020203" pitchFamily="34" charset="0"/>
                <a:cs typeface="Segoe UI" panose="020B0502040204020203" pitchFamily="34" charset="0"/>
              </a:rPr>
              <a:t>DemographicsNow</a:t>
            </a:r>
            <a:r>
              <a:rPr lang="en-IN" sz="1100" i="1" dirty="0">
                <a:solidFill>
                  <a:schemeClr val="tx1"/>
                </a:solidFill>
                <a:latin typeface="Segoe UI" panose="020B0502040204020203" pitchFamily="34" charset="0"/>
                <a:cs typeface="Segoe UI" panose="020B0502040204020203" pitchFamily="34" charset="0"/>
              </a:rPr>
              <a:t>. </a:t>
            </a:r>
            <a:r>
              <a:rPr lang="en-IN" sz="1100" dirty="0">
                <a:solidFill>
                  <a:schemeClr val="tx1"/>
                </a:solidFill>
                <a:latin typeface="Segoe UI" panose="020B0502040204020203" pitchFamily="34" charset="0"/>
                <a:cs typeface="Segoe UI" panose="020B0502040204020203" pitchFamily="34" charset="0"/>
                <a:hlinkClick r:id="rId5"/>
              </a:rPr>
              <a:t>https://www.gale.com/c/business-demographicsnow</a:t>
            </a:r>
            <a:endParaRPr lang="en-IN" sz="1100" dirty="0">
              <a:solidFill>
                <a:schemeClr val="tx1"/>
              </a:solidFill>
              <a:latin typeface="Segoe UI" panose="020B0502040204020203" pitchFamily="34" charset="0"/>
              <a:cs typeface="Segoe UI" panose="020B0502040204020203" pitchFamily="34" charset="0"/>
            </a:endParaRPr>
          </a:p>
          <a:p>
            <a:pPr marL="0" lvl="0" indent="0" algn="l" rtl="0">
              <a:spcBef>
                <a:spcPts val="0"/>
              </a:spcBef>
              <a:spcAft>
                <a:spcPts val="0"/>
              </a:spcAft>
              <a:buClr>
                <a:schemeClr val="dk1"/>
              </a:buClr>
              <a:buSzPts val="1100"/>
              <a:buFont typeface="Arial"/>
              <a:buNone/>
            </a:pPr>
            <a:endParaRPr lang="en-IN" sz="1100" dirty="0">
              <a:solidFill>
                <a:schemeClr val="tx1"/>
              </a:solidFill>
              <a:latin typeface="Segoe UI" panose="020B0502040204020203" pitchFamily="34" charset="0"/>
              <a:cs typeface="Segoe UI" panose="020B0502040204020203" pitchFamily="34" charset="0"/>
            </a:endParaRPr>
          </a:p>
          <a:p>
            <a:pPr marL="0" indent="0">
              <a:buClr>
                <a:schemeClr val="dk1"/>
              </a:buClr>
              <a:buNone/>
            </a:pPr>
            <a:r>
              <a:rPr lang="en-IN" sz="1100" dirty="0">
                <a:solidFill>
                  <a:schemeClr val="tx1"/>
                </a:solidFill>
                <a:latin typeface="Segoe UI" panose="020B0502040204020203" pitchFamily="34" charset="0"/>
                <a:cs typeface="Segoe UI" panose="020B0502040204020203" pitchFamily="34" charset="0"/>
              </a:rPr>
              <a:t>“Oakland County, Michigan”. 2021. </a:t>
            </a:r>
            <a:r>
              <a:rPr lang="en-IN" i="1" dirty="0">
                <a:solidFill>
                  <a:schemeClr val="tx1"/>
                </a:solidFill>
                <a:latin typeface="Segoe UI" panose="020B0502040204020203" pitchFamily="34" charset="0"/>
                <a:cs typeface="Segoe UI" panose="020B0502040204020203" pitchFamily="34" charset="0"/>
              </a:rPr>
              <a:t>Oakland County, Michigan </a:t>
            </a:r>
            <a:r>
              <a:rPr lang="en-IN" sz="1100" i="1" dirty="0">
                <a:solidFill>
                  <a:schemeClr val="tx1"/>
                </a:solidFill>
                <a:latin typeface="Segoe UI" panose="020B0502040204020203" pitchFamily="34" charset="0"/>
                <a:cs typeface="Segoe UI" panose="020B0502040204020203" pitchFamily="34" charset="0"/>
              </a:rPr>
              <a:t>Government Services. </a:t>
            </a:r>
            <a:r>
              <a:rPr lang="en-IN" sz="1100" dirty="0">
                <a:solidFill>
                  <a:schemeClr val="tx1"/>
                </a:solidFill>
                <a:latin typeface="Segoe UI" panose="020B0502040204020203" pitchFamily="34" charset="0"/>
                <a:cs typeface="Segoe UI" panose="020B0502040204020203" pitchFamily="34" charset="0"/>
                <a:hlinkClick r:id="rId6"/>
              </a:rPr>
              <a:t>https://www.oakgov.com/Pages/default.aspx</a:t>
            </a:r>
            <a:r>
              <a:rPr lang="en-IN" sz="1100" dirty="0">
                <a:solidFill>
                  <a:schemeClr val="tx1"/>
                </a:solidFill>
                <a:latin typeface="Segoe UI" panose="020B0502040204020203" pitchFamily="34" charset="0"/>
                <a:cs typeface="Segoe UI" panose="020B0502040204020203" pitchFamily="34" charset="0"/>
              </a:rPr>
              <a:t> </a:t>
            </a:r>
          </a:p>
          <a:p>
            <a:pPr marL="0" indent="0">
              <a:buClr>
                <a:schemeClr val="dk1"/>
              </a:buClr>
              <a:buNone/>
            </a:pPr>
            <a:endParaRPr lang="en-IN" sz="1100" dirty="0">
              <a:solidFill>
                <a:schemeClr val="tx1"/>
              </a:solidFill>
              <a:latin typeface="Segoe UI" panose="020B0502040204020203" pitchFamily="34" charset="0"/>
              <a:cs typeface="Segoe UI" panose="020B0502040204020203" pitchFamily="34" charset="0"/>
            </a:endParaRPr>
          </a:p>
          <a:p>
            <a:pPr marL="0" indent="0">
              <a:buClr>
                <a:schemeClr val="dk1"/>
              </a:buClr>
              <a:buNone/>
            </a:pPr>
            <a:r>
              <a:rPr lang="en-IN" sz="1100" dirty="0">
                <a:solidFill>
                  <a:schemeClr val="tx1"/>
                </a:solidFill>
                <a:latin typeface="Segoe UI" panose="020B0502040204020203" pitchFamily="34" charset="0"/>
                <a:cs typeface="Segoe UI" panose="020B0502040204020203" pitchFamily="34" charset="0"/>
              </a:rPr>
              <a:t>“Yelp”. 2022. </a:t>
            </a:r>
            <a:r>
              <a:rPr lang="en-IN" i="1" dirty="0">
                <a:solidFill>
                  <a:schemeClr val="tx1"/>
                </a:solidFill>
                <a:latin typeface="Segoe UI" panose="020B0502040204020203" pitchFamily="34" charset="0"/>
                <a:cs typeface="Segoe UI" panose="020B0502040204020203" pitchFamily="34" charset="0"/>
              </a:rPr>
              <a:t>Yelp.</a:t>
            </a:r>
            <a:r>
              <a:rPr lang="en-IN" sz="1100" i="1" dirty="0">
                <a:solidFill>
                  <a:schemeClr val="tx1"/>
                </a:solidFill>
                <a:latin typeface="Segoe UI" panose="020B0502040204020203" pitchFamily="34" charset="0"/>
                <a:cs typeface="Segoe UI" panose="020B0502040204020203" pitchFamily="34" charset="0"/>
              </a:rPr>
              <a:t> </a:t>
            </a:r>
            <a:r>
              <a:rPr lang="en-IN" dirty="0">
                <a:solidFill>
                  <a:schemeClr val="tx1"/>
                </a:solidFill>
                <a:latin typeface="Segoe UI" panose="020B0502040204020203" pitchFamily="34" charset="0"/>
                <a:cs typeface="Segoe UI" panose="020B0502040204020203" pitchFamily="34" charset="0"/>
                <a:hlinkClick r:id="rId7"/>
              </a:rPr>
              <a:t>https://www.yelp.com</a:t>
            </a:r>
            <a:r>
              <a:rPr lang="en-IN" dirty="0">
                <a:solidFill>
                  <a:schemeClr val="tx1"/>
                </a:solidFill>
                <a:latin typeface="Segoe UI" panose="020B0502040204020203" pitchFamily="34" charset="0"/>
                <a:cs typeface="Segoe UI" panose="020B0502040204020203" pitchFamily="34" charset="0"/>
              </a:rPr>
              <a:t> </a:t>
            </a:r>
          </a:p>
          <a:p>
            <a:pPr marL="0" indent="0">
              <a:buClr>
                <a:schemeClr val="dk1"/>
              </a:buClr>
              <a:buNone/>
            </a:pPr>
            <a:endParaRPr lang="en-IN" sz="1100" dirty="0">
              <a:solidFill>
                <a:schemeClr val="tx1"/>
              </a:solidFill>
              <a:latin typeface="Segoe UI" panose="020B0502040204020203" pitchFamily="34" charset="0"/>
              <a:cs typeface="Segoe UI" panose="020B0502040204020203" pitchFamily="34" charset="0"/>
            </a:endParaRPr>
          </a:p>
          <a:p>
            <a:pPr marL="0" indent="0">
              <a:buClr>
                <a:schemeClr val="dk1"/>
              </a:buClr>
              <a:buNone/>
            </a:pPr>
            <a:r>
              <a:rPr lang="en-IN" dirty="0">
                <a:solidFill>
                  <a:schemeClr val="tx1"/>
                </a:solidFill>
                <a:latin typeface="Segoe UI" panose="020B0502040204020203" pitchFamily="34" charset="0"/>
                <a:cs typeface="Segoe UI" panose="020B0502040204020203" pitchFamily="34" charset="0"/>
              </a:rPr>
              <a:t>“Google Maps”. 2022. </a:t>
            </a:r>
            <a:r>
              <a:rPr lang="en-IN" i="1" dirty="0">
                <a:solidFill>
                  <a:schemeClr val="tx1"/>
                </a:solidFill>
                <a:latin typeface="Segoe UI" panose="020B0502040204020203" pitchFamily="34" charset="0"/>
                <a:cs typeface="Segoe UI" panose="020B0502040204020203" pitchFamily="34" charset="0"/>
              </a:rPr>
              <a:t>Google Maps. </a:t>
            </a:r>
            <a:r>
              <a:rPr lang="en-IN" dirty="0">
                <a:solidFill>
                  <a:schemeClr val="tx1"/>
                </a:solidFill>
                <a:latin typeface="Segoe UI" panose="020B0502040204020203" pitchFamily="34" charset="0"/>
                <a:cs typeface="Segoe UI" panose="020B0502040204020203" pitchFamily="34" charset="0"/>
                <a:hlinkClick r:id="rId8"/>
              </a:rPr>
              <a:t>https://www.google.com/maps</a:t>
            </a:r>
            <a:r>
              <a:rPr lang="en-IN" dirty="0">
                <a:solidFill>
                  <a:schemeClr val="tx1"/>
                </a:solidFill>
                <a:latin typeface="Segoe UI" panose="020B0502040204020203" pitchFamily="34" charset="0"/>
                <a:cs typeface="Segoe UI" panose="020B0502040204020203" pitchFamily="34" charset="0"/>
              </a:rPr>
              <a:t> </a:t>
            </a:r>
          </a:p>
          <a:p>
            <a:pPr marL="0" indent="0">
              <a:buClr>
                <a:schemeClr val="dk1"/>
              </a:buClr>
              <a:buNone/>
            </a:pPr>
            <a:endParaRPr lang="en-IN" sz="1100" dirty="0">
              <a:solidFill>
                <a:schemeClr val="tx1"/>
              </a:solidFill>
              <a:latin typeface="Segoe UI" panose="020B0502040204020203" pitchFamily="34" charset="0"/>
              <a:cs typeface="Segoe UI" panose="020B0502040204020203" pitchFamily="34" charset="0"/>
            </a:endParaRPr>
          </a:p>
          <a:p>
            <a:pPr marL="0" indent="0">
              <a:buClr>
                <a:schemeClr val="dk1"/>
              </a:buClr>
              <a:buNone/>
            </a:pPr>
            <a:r>
              <a:rPr lang="en-US" b="0" i="0" dirty="0">
                <a:solidFill>
                  <a:srgbClr val="212121"/>
                </a:solidFill>
                <a:effectLst/>
                <a:latin typeface="Segoe UI" panose="020B0502040204020203" pitchFamily="34" charset="0"/>
                <a:cs typeface="Segoe UI" panose="020B0502040204020203" pitchFamily="34" charset="0"/>
              </a:rPr>
              <a:t>“How the Midwest's suburbs and highways gave rise to today's fast food giants”. 2018. </a:t>
            </a:r>
            <a:r>
              <a:rPr lang="en-US" b="0" i="1" dirty="0">
                <a:solidFill>
                  <a:srgbClr val="212121"/>
                </a:solidFill>
                <a:effectLst/>
                <a:latin typeface="Segoe UI" panose="020B0502040204020203" pitchFamily="34" charset="0"/>
                <a:cs typeface="Segoe UI" panose="020B0502040204020203" pitchFamily="34" charset="0"/>
              </a:rPr>
              <a:t>Chicago Tribune. </a:t>
            </a:r>
            <a:r>
              <a:rPr lang="en-US" b="0" i="0" dirty="0">
                <a:solidFill>
                  <a:srgbClr val="212121"/>
                </a:solidFill>
                <a:effectLst/>
                <a:latin typeface="Segoe UI" panose="020B0502040204020203" pitchFamily="34" charset="0"/>
                <a:cs typeface="Segoe UI" panose="020B0502040204020203" pitchFamily="34" charset="0"/>
                <a:hlinkClick r:id="rId9"/>
              </a:rPr>
              <a:t>https://www.chicagotribune.com/dining/ct-food-fast-food-midwest-20180725-story.html</a:t>
            </a:r>
            <a:r>
              <a:rPr lang="en-US" b="0" i="0" dirty="0">
                <a:solidFill>
                  <a:srgbClr val="212121"/>
                </a:solidFill>
                <a:effectLst/>
                <a:latin typeface="Segoe UI" panose="020B0502040204020203" pitchFamily="34" charset="0"/>
                <a:cs typeface="Segoe UI" panose="020B0502040204020203" pitchFamily="34" charset="0"/>
              </a:rPr>
              <a:t> </a:t>
            </a:r>
            <a:endParaRPr lang="en-IN" sz="1100" dirty="0">
              <a:solidFill>
                <a:schemeClr val="tx1"/>
              </a:solidFill>
              <a:latin typeface="Segoe UI" panose="020B0502040204020203" pitchFamily="34" charset="0"/>
              <a:cs typeface="Segoe UI" panose="020B0502040204020203" pitchFamily="34" charset="0"/>
            </a:endParaRPr>
          </a:p>
        </p:txBody>
      </p:sp>
      <p:pic>
        <p:nvPicPr>
          <p:cNvPr id="6" name="Picture 2">
            <a:extLst>
              <a:ext uri="{FF2B5EF4-FFF2-40B4-BE49-F238E27FC236}">
                <a16:creationId xmlns:a16="http://schemas.microsoft.com/office/drawing/2014/main" id="{BD769B3B-398F-4189-8AC2-0E9750CC58D8}"/>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260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erson and person walking on a beach&#10;&#10;Description automatically generated with medium confidence">
            <a:extLst>
              <a:ext uri="{FF2B5EF4-FFF2-40B4-BE49-F238E27FC236}">
                <a16:creationId xmlns:a16="http://schemas.microsoft.com/office/drawing/2014/main" id="{64272050-FC39-44E9-9BA4-9D8657318ED6}"/>
              </a:ext>
            </a:extLst>
          </p:cNvPr>
          <p:cNvPicPr>
            <a:picLocks noChangeAspect="1"/>
          </p:cNvPicPr>
          <p:nvPr/>
        </p:nvPicPr>
        <p:blipFill>
          <a:blip r:embed="rId3"/>
          <a:stretch>
            <a:fillRect/>
          </a:stretch>
        </p:blipFill>
        <p:spPr>
          <a:xfrm>
            <a:off x="1522412" y="0"/>
            <a:ext cx="4572000" cy="6858000"/>
          </a:xfrm>
          <a:prstGeom prst="rect">
            <a:avLst/>
          </a:prstGeom>
        </p:spPr>
      </p:pic>
      <p:pic>
        <p:nvPicPr>
          <p:cNvPr id="11" name="Picture 2">
            <a:extLst>
              <a:ext uri="{FF2B5EF4-FFF2-40B4-BE49-F238E27FC236}">
                <a16:creationId xmlns:a16="http://schemas.microsoft.com/office/drawing/2014/main" id="{25349432-F81C-459A-B7D4-EDE3C5D91C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EAC26C82-1B73-4401-B372-3F05EFD3EF4E}"/>
              </a:ext>
            </a:extLst>
          </p:cNvPr>
          <p:cNvSpPr txBox="1"/>
          <p:nvPr/>
        </p:nvSpPr>
        <p:spPr>
          <a:xfrm>
            <a:off x="2229310" y="6604084"/>
            <a:ext cx="3226610" cy="253916"/>
          </a:xfrm>
          <a:prstGeom prst="rect">
            <a:avLst/>
          </a:prstGeom>
          <a:noFill/>
        </p:spPr>
        <p:txBody>
          <a:bodyPr wrap="square">
            <a:spAutoFit/>
          </a:bodyPr>
          <a:lstStyle/>
          <a:p>
            <a:r>
              <a:rPr lang="en-IN" sz="1050" i="1" dirty="0">
                <a:solidFill>
                  <a:schemeClr val="tx1"/>
                </a:solidFill>
                <a:latin typeface="Roboto Condensed" panose="02000000000000000000" pitchFamily="2" charset="0"/>
                <a:ea typeface="Roboto Condensed" panose="02000000000000000000" pitchFamily="2" charset="0"/>
              </a:rPr>
              <a:t>Image Source: https://unsplash.com/photos/ek6DZptJ_KI</a:t>
            </a:r>
          </a:p>
        </p:txBody>
      </p:sp>
    </p:spTree>
    <p:extLst>
      <p:ext uri="{BB962C8B-B14F-4D97-AF65-F5344CB8AC3E}">
        <p14:creationId xmlns:p14="http://schemas.microsoft.com/office/powerpoint/2010/main" val="34938014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erson and person walking on a beach&#10;&#10;Description automatically generated with medium confidence">
            <a:extLst>
              <a:ext uri="{FF2B5EF4-FFF2-40B4-BE49-F238E27FC236}">
                <a16:creationId xmlns:a16="http://schemas.microsoft.com/office/drawing/2014/main" id="{64272050-FC39-44E9-9BA4-9D8657318ED6}"/>
              </a:ext>
            </a:extLst>
          </p:cNvPr>
          <p:cNvPicPr>
            <a:picLocks noChangeAspect="1"/>
          </p:cNvPicPr>
          <p:nvPr/>
        </p:nvPicPr>
        <p:blipFill>
          <a:blip r:embed="rId3"/>
          <a:stretch>
            <a:fillRect/>
          </a:stretch>
        </p:blipFill>
        <p:spPr>
          <a:xfrm>
            <a:off x="1522412" y="0"/>
            <a:ext cx="4572000" cy="6858000"/>
          </a:xfrm>
          <a:prstGeom prst="rect">
            <a:avLst/>
          </a:prstGeom>
        </p:spPr>
      </p:pic>
      <p:pic>
        <p:nvPicPr>
          <p:cNvPr id="10" name="Picture 9" descr="A picture containing tree, outdoor, ground, person&#10;&#10;Description automatically generated">
            <a:extLst>
              <a:ext uri="{FF2B5EF4-FFF2-40B4-BE49-F238E27FC236}">
                <a16:creationId xmlns:a16="http://schemas.microsoft.com/office/drawing/2014/main" id="{3EB0B228-DD19-4E16-B7BD-BB0E14200FD0}"/>
              </a:ext>
            </a:extLst>
          </p:cNvPr>
          <p:cNvPicPr>
            <a:picLocks noChangeAspect="1"/>
          </p:cNvPicPr>
          <p:nvPr/>
        </p:nvPicPr>
        <p:blipFill>
          <a:blip r:embed="rId4"/>
          <a:stretch>
            <a:fillRect/>
          </a:stretch>
        </p:blipFill>
        <p:spPr>
          <a:xfrm>
            <a:off x="6094413" y="0"/>
            <a:ext cx="4572000" cy="6858000"/>
          </a:xfrm>
          <a:prstGeom prst="rect">
            <a:avLst/>
          </a:prstGeom>
        </p:spPr>
      </p:pic>
      <p:pic>
        <p:nvPicPr>
          <p:cNvPr id="11" name="Picture 2">
            <a:extLst>
              <a:ext uri="{FF2B5EF4-FFF2-40B4-BE49-F238E27FC236}">
                <a16:creationId xmlns:a16="http://schemas.microsoft.com/office/drawing/2014/main" id="{25349432-F81C-459A-B7D4-EDE3C5D91C8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EAC26C82-1B73-4401-B372-3F05EFD3EF4E}"/>
              </a:ext>
            </a:extLst>
          </p:cNvPr>
          <p:cNvSpPr txBox="1"/>
          <p:nvPr/>
        </p:nvSpPr>
        <p:spPr>
          <a:xfrm>
            <a:off x="2229310" y="6604084"/>
            <a:ext cx="3226610" cy="253916"/>
          </a:xfrm>
          <a:prstGeom prst="rect">
            <a:avLst/>
          </a:prstGeom>
          <a:noFill/>
        </p:spPr>
        <p:txBody>
          <a:bodyPr wrap="square">
            <a:spAutoFit/>
          </a:bodyPr>
          <a:lstStyle/>
          <a:p>
            <a:r>
              <a:rPr lang="en-IN" sz="1050" i="1" dirty="0">
                <a:solidFill>
                  <a:schemeClr val="tx1"/>
                </a:solidFill>
                <a:latin typeface="Roboto Condensed" panose="02000000000000000000" pitchFamily="2" charset="0"/>
                <a:ea typeface="Roboto Condensed" panose="02000000000000000000" pitchFamily="2" charset="0"/>
              </a:rPr>
              <a:t>Image Source: https://unsplash.com/photos/ek6DZptJ_KI</a:t>
            </a:r>
          </a:p>
        </p:txBody>
      </p:sp>
      <p:sp>
        <p:nvSpPr>
          <p:cNvPr id="13" name="TextBox 12">
            <a:extLst>
              <a:ext uri="{FF2B5EF4-FFF2-40B4-BE49-F238E27FC236}">
                <a16:creationId xmlns:a16="http://schemas.microsoft.com/office/drawing/2014/main" id="{D7B9A402-9976-4E0D-88C6-4334907DD286}"/>
              </a:ext>
            </a:extLst>
          </p:cNvPr>
          <p:cNvSpPr txBox="1"/>
          <p:nvPr/>
        </p:nvSpPr>
        <p:spPr>
          <a:xfrm>
            <a:off x="6277937" y="6604084"/>
            <a:ext cx="4276812" cy="253916"/>
          </a:xfrm>
          <a:prstGeom prst="rect">
            <a:avLst/>
          </a:prstGeom>
          <a:noFill/>
        </p:spPr>
        <p:txBody>
          <a:bodyPr wrap="square">
            <a:spAutoFit/>
          </a:bodyPr>
          <a:lstStyle/>
          <a:p>
            <a:r>
              <a:rPr lang="en-IN" sz="1050" i="1" dirty="0">
                <a:solidFill>
                  <a:schemeClr val="tx1"/>
                </a:solidFill>
                <a:latin typeface="Roboto Condensed" panose="02000000000000000000" pitchFamily="2" charset="0"/>
                <a:ea typeface="Roboto Condensed" panose="02000000000000000000" pitchFamily="2" charset="0"/>
              </a:rPr>
              <a:t>Image Source: https://www.pexels.com/photo/couple-practicing-yoga-6787498/</a:t>
            </a:r>
          </a:p>
        </p:txBody>
      </p:sp>
    </p:spTree>
    <p:extLst>
      <p:ext uri="{BB962C8B-B14F-4D97-AF65-F5344CB8AC3E}">
        <p14:creationId xmlns:p14="http://schemas.microsoft.com/office/powerpoint/2010/main" val="42075206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5C7DB"/>
        </a:solidFill>
        <a:effectLst/>
      </p:bgPr>
    </p:bg>
    <p:spTree>
      <p:nvGrpSpPr>
        <p:cNvPr id="1" name=""/>
        <p:cNvGrpSpPr/>
        <p:nvPr/>
      </p:nvGrpSpPr>
      <p:grpSpPr>
        <a:xfrm>
          <a:off x="0" y="0"/>
          <a:ext cx="0" cy="0"/>
          <a:chOff x="0" y="0"/>
          <a:chExt cx="0" cy="0"/>
        </a:xfrm>
      </p:grpSpPr>
      <p:pic>
        <p:nvPicPr>
          <p:cNvPr id="3" name="Picture 2" descr="Map&#10;&#10;Description automatically generated with low confidence">
            <a:extLst>
              <a:ext uri="{FF2B5EF4-FFF2-40B4-BE49-F238E27FC236}">
                <a16:creationId xmlns:a16="http://schemas.microsoft.com/office/drawing/2014/main" id="{E0514DDB-5B88-463B-B3D8-4AA3FEFD86BC}"/>
              </a:ext>
            </a:extLst>
          </p:cNvPr>
          <p:cNvPicPr>
            <a:picLocks noChangeAspect="1"/>
          </p:cNvPicPr>
          <p:nvPr/>
        </p:nvPicPr>
        <p:blipFill>
          <a:blip r:embed="rId3"/>
          <a:stretch>
            <a:fillRect/>
          </a:stretch>
        </p:blipFill>
        <p:spPr>
          <a:xfrm>
            <a:off x="1960562" y="764540"/>
            <a:ext cx="8572500" cy="5715000"/>
          </a:xfrm>
          <a:prstGeom prst="rect">
            <a:avLst/>
          </a:prstGeom>
        </p:spPr>
      </p:pic>
      <p:sp>
        <p:nvSpPr>
          <p:cNvPr id="4" name="Oval 3">
            <a:extLst>
              <a:ext uri="{FF2B5EF4-FFF2-40B4-BE49-F238E27FC236}">
                <a16:creationId xmlns:a16="http://schemas.microsoft.com/office/drawing/2014/main" id="{AD7D9223-4C3E-4209-8F4C-8F36B645F824}"/>
              </a:ext>
            </a:extLst>
          </p:cNvPr>
          <p:cNvSpPr/>
          <p:nvPr/>
        </p:nvSpPr>
        <p:spPr>
          <a:xfrm>
            <a:off x="8102600" y="2458720"/>
            <a:ext cx="111760" cy="121920"/>
          </a:xfrm>
          <a:prstGeom prst="ellipse">
            <a:avLst/>
          </a:prstGeom>
          <a:solidFill>
            <a:srgbClr val="AA3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CF35B5D3-9CC5-4D18-ACB5-F590FFCF20F5}"/>
              </a:ext>
            </a:extLst>
          </p:cNvPr>
          <p:cNvSpPr/>
          <p:nvPr/>
        </p:nvSpPr>
        <p:spPr>
          <a:xfrm>
            <a:off x="8102600" y="4866640"/>
            <a:ext cx="111760" cy="121920"/>
          </a:xfrm>
          <a:prstGeom prst="ellipse">
            <a:avLst/>
          </a:prstGeom>
          <a:solidFill>
            <a:srgbClr val="AA3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Callout: Line 10">
            <a:extLst>
              <a:ext uri="{FF2B5EF4-FFF2-40B4-BE49-F238E27FC236}">
                <a16:creationId xmlns:a16="http://schemas.microsoft.com/office/drawing/2014/main" id="{F5379E90-4878-4A36-8FCB-88D8B4A1B427}"/>
              </a:ext>
            </a:extLst>
          </p:cNvPr>
          <p:cNvSpPr/>
          <p:nvPr/>
        </p:nvSpPr>
        <p:spPr>
          <a:xfrm>
            <a:off x="7150166" y="1823720"/>
            <a:ext cx="1617914" cy="335280"/>
          </a:xfrm>
          <a:prstGeom prst="borderCallout1">
            <a:avLst>
              <a:gd name="adj1" fmla="val 70265"/>
              <a:gd name="adj2" fmla="val 67754"/>
              <a:gd name="adj3" fmla="val 179167"/>
              <a:gd name="adj4" fmla="val 62922"/>
            </a:avLst>
          </a:prstGeom>
          <a:solidFill>
            <a:srgbClr val="AA3660"/>
          </a:solidFill>
          <a:ln>
            <a:solidFill>
              <a:srgbClr val="AA36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atin typeface="Roboto Condensed" panose="02000000000000000000" pitchFamily="2" charset="0"/>
                <a:ea typeface="Roboto Condensed" panose="02000000000000000000" pitchFamily="2" charset="0"/>
              </a:rPr>
              <a:t>Oakland County, MI</a:t>
            </a:r>
          </a:p>
        </p:txBody>
      </p:sp>
      <p:sp>
        <p:nvSpPr>
          <p:cNvPr id="12" name="Callout: Line 11">
            <a:extLst>
              <a:ext uri="{FF2B5EF4-FFF2-40B4-BE49-F238E27FC236}">
                <a16:creationId xmlns:a16="http://schemas.microsoft.com/office/drawing/2014/main" id="{AB2A27DE-7BC4-4A63-8DFB-2CBFB80FDAF4}"/>
              </a:ext>
            </a:extLst>
          </p:cNvPr>
          <p:cNvSpPr/>
          <p:nvPr/>
        </p:nvSpPr>
        <p:spPr>
          <a:xfrm>
            <a:off x="7258083" y="5246370"/>
            <a:ext cx="1402080" cy="335280"/>
          </a:xfrm>
          <a:prstGeom prst="borderCallout1">
            <a:avLst>
              <a:gd name="adj1" fmla="val 70265"/>
              <a:gd name="adj2" fmla="val 67754"/>
              <a:gd name="adj3" fmla="val -63257"/>
              <a:gd name="adj4" fmla="val 64564"/>
            </a:avLst>
          </a:prstGeom>
          <a:solidFill>
            <a:srgbClr val="AA3660"/>
          </a:solidFill>
          <a:ln>
            <a:solidFill>
              <a:srgbClr val="AA36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atin typeface="Roboto Condensed" panose="02000000000000000000" pitchFamily="2" charset="0"/>
                <a:ea typeface="Roboto Condensed" panose="02000000000000000000" pitchFamily="2" charset="0"/>
              </a:rPr>
              <a:t>Bay County, FL</a:t>
            </a:r>
          </a:p>
        </p:txBody>
      </p:sp>
      <p:pic>
        <p:nvPicPr>
          <p:cNvPr id="15" name="Picture 2">
            <a:extLst>
              <a:ext uri="{FF2B5EF4-FFF2-40B4-BE49-F238E27FC236}">
                <a16:creationId xmlns:a16="http://schemas.microsoft.com/office/drawing/2014/main" id="{54E02A02-B876-43D2-83A5-495A85BF61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3F180BED-313A-46A3-A535-917C43EEE596}"/>
              </a:ext>
            </a:extLst>
          </p:cNvPr>
          <p:cNvSpPr txBox="1"/>
          <p:nvPr/>
        </p:nvSpPr>
        <p:spPr>
          <a:xfrm>
            <a:off x="4011521" y="6375484"/>
            <a:ext cx="4648642" cy="253916"/>
          </a:xfrm>
          <a:prstGeom prst="rect">
            <a:avLst/>
          </a:prstGeom>
          <a:noFill/>
        </p:spPr>
        <p:txBody>
          <a:bodyPr wrap="square">
            <a:spAutoFit/>
          </a:bodyPr>
          <a:lstStyle/>
          <a:p>
            <a:r>
              <a:rPr lang="en-IN" sz="1050" i="1" dirty="0">
                <a:solidFill>
                  <a:schemeClr val="bg2"/>
                </a:solidFill>
                <a:latin typeface="Roboto Condensed" panose="02000000000000000000" pitchFamily="2" charset="0"/>
                <a:ea typeface="Roboto Condensed" panose="02000000000000000000" pitchFamily="2" charset="0"/>
              </a:rPr>
              <a:t>Image Source: https://en.wikipedia.org/wiki/File:Blank_US_map_borders_labels.svg</a:t>
            </a:r>
          </a:p>
        </p:txBody>
      </p:sp>
    </p:spTree>
    <p:extLst>
      <p:ext uri="{BB962C8B-B14F-4D97-AF65-F5344CB8AC3E}">
        <p14:creationId xmlns:p14="http://schemas.microsoft.com/office/powerpoint/2010/main" val="2048648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5C7DB"/>
        </a:solidFill>
        <a:effectLst/>
      </p:bgPr>
    </p:bg>
    <p:spTree>
      <p:nvGrpSpPr>
        <p:cNvPr id="1" name=""/>
        <p:cNvGrpSpPr/>
        <p:nvPr/>
      </p:nvGrpSpPr>
      <p:grpSpPr>
        <a:xfrm>
          <a:off x="0" y="0"/>
          <a:ext cx="0" cy="0"/>
          <a:chOff x="0" y="0"/>
          <a:chExt cx="0" cy="0"/>
        </a:xfrm>
      </p:grpSpPr>
      <p:pic>
        <p:nvPicPr>
          <p:cNvPr id="15" name="Picture 14" descr="Fireworks over a body of water&#10;&#10;Description automatically generated with medium confidence">
            <a:extLst>
              <a:ext uri="{FF2B5EF4-FFF2-40B4-BE49-F238E27FC236}">
                <a16:creationId xmlns:a16="http://schemas.microsoft.com/office/drawing/2014/main" id="{752EA03F-15DF-48DC-B1D4-52C998F03902}"/>
              </a:ext>
            </a:extLst>
          </p:cNvPr>
          <p:cNvPicPr>
            <a:picLocks noChangeAspect="1"/>
          </p:cNvPicPr>
          <p:nvPr/>
        </p:nvPicPr>
        <p:blipFill>
          <a:blip r:embed="rId3"/>
          <a:stretch>
            <a:fillRect/>
          </a:stretch>
        </p:blipFill>
        <p:spPr>
          <a:xfrm>
            <a:off x="-1" y="0"/>
            <a:ext cx="12188824" cy="6858000"/>
          </a:xfrm>
          <a:prstGeom prst="rect">
            <a:avLst/>
          </a:prstGeom>
        </p:spPr>
      </p:pic>
      <p:sp>
        <p:nvSpPr>
          <p:cNvPr id="8" name="Rectangle 7">
            <a:extLst>
              <a:ext uri="{FF2B5EF4-FFF2-40B4-BE49-F238E27FC236}">
                <a16:creationId xmlns:a16="http://schemas.microsoft.com/office/drawing/2014/main" id="{B600152D-A3CE-4E0F-910A-02A616A0ECC6}"/>
              </a:ext>
            </a:extLst>
          </p:cNvPr>
          <p:cNvSpPr/>
          <p:nvPr/>
        </p:nvSpPr>
        <p:spPr>
          <a:xfrm>
            <a:off x="6993254" y="120979"/>
            <a:ext cx="5056505" cy="710259"/>
          </a:xfrm>
          <a:prstGeom prst="rect">
            <a:avLst/>
          </a:prstGeom>
          <a:solidFill>
            <a:srgbClr val="AA3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b="1" dirty="0">
                <a:solidFill>
                  <a:schemeClr val="bg1"/>
                </a:solidFill>
                <a:latin typeface="Segoe UI" panose="020B0502040204020203" pitchFamily="34" charset="0"/>
                <a:cs typeface="Segoe UI" panose="020B0502040204020203" pitchFamily="34" charset="0"/>
              </a:rPr>
              <a:t>Oakland County, MI</a:t>
            </a:r>
          </a:p>
        </p:txBody>
      </p:sp>
      <p:pic>
        <p:nvPicPr>
          <p:cNvPr id="16" name="Picture 2">
            <a:extLst>
              <a:ext uri="{FF2B5EF4-FFF2-40B4-BE49-F238E27FC236}">
                <a16:creationId xmlns:a16="http://schemas.microsoft.com/office/drawing/2014/main" id="{8775B4EF-1534-4D5A-AA51-7738398C81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B647366D-F75F-4F24-9453-742DEAB09DA7}"/>
              </a:ext>
            </a:extLst>
          </p:cNvPr>
          <p:cNvSpPr txBox="1"/>
          <p:nvPr/>
        </p:nvSpPr>
        <p:spPr>
          <a:xfrm>
            <a:off x="76518" y="6483105"/>
            <a:ext cx="5237162" cy="253916"/>
          </a:xfrm>
          <a:prstGeom prst="rect">
            <a:avLst/>
          </a:prstGeom>
          <a:noFill/>
        </p:spPr>
        <p:txBody>
          <a:bodyPr wrap="square">
            <a:spAutoFit/>
          </a:bodyPr>
          <a:lstStyle/>
          <a:p>
            <a:r>
              <a:rPr lang="en-IN" sz="1050" i="1" dirty="0">
                <a:solidFill>
                  <a:schemeClr val="bg1"/>
                </a:solidFill>
                <a:latin typeface="Roboto Condensed" panose="02000000000000000000" pitchFamily="2" charset="0"/>
                <a:ea typeface="Roboto Condensed" panose="02000000000000000000" pitchFamily="2" charset="0"/>
              </a:rPr>
              <a:t>Image Source: https://oaklandcountyblog.com/things-to-do/independence-day-fireworks/</a:t>
            </a:r>
          </a:p>
        </p:txBody>
      </p:sp>
    </p:spTree>
    <p:extLst>
      <p:ext uri="{BB962C8B-B14F-4D97-AF65-F5344CB8AC3E}">
        <p14:creationId xmlns:p14="http://schemas.microsoft.com/office/powerpoint/2010/main" val="347019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3C61968F-A08F-4717-B6F3-86F8FEDD1D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D9CB45C9-E87E-451D-A5CC-D22B7D82EC37}"/>
              </a:ext>
            </a:extLst>
          </p:cNvPr>
          <p:cNvSpPr/>
          <p:nvPr/>
        </p:nvSpPr>
        <p:spPr>
          <a:xfrm>
            <a:off x="2558732" y="1735781"/>
            <a:ext cx="3312160" cy="680720"/>
          </a:xfrm>
          <a:prstGeom prst="rect">
            <a:avLst/>
          </a:prstGeom>
          <a:solidFill>
            <a:srgbClr val="AA3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3600" b="1" dirty="0">
                <a:solidFill>
                  <a:srgbClr val="05C7DB"/>
                </a:solidFill>
                <a:latin typeface="Segoe UI" panose="020B0502040204020203" pitchFamily="34" charset="0"/>
                <a:cs typeface="Segoe UI" panose="020B0502040204020203" pitchFamily="34" charset="0"/>
              </a:rPr>
              <a:t>$81,587</a:t>
            </a:r>
            <a:endParaRPr lang="en-IN" sz="3600" b="1" dirty="0">
              <a:solidFill>
                <a:srgbClr val="05C7DB"/>
              </a:solidFill>
            </a:endParaRPr>
          </a:p>
        </p:txBody>
      </p:sp>
      <p:sp>
        <p:nvSpPr>
          <p:cNvPr id="7" name="Rectangle 6">
            <a:extLst>
              <a:ext uri="{FF2B5EF4-FFF2-40B4-BE49-F238E27FC236}">
                <a16:creationId xmlns:a16="http://schemas.microsoft.com/office/drawing/2014/main" id="{15380B35-6B74-498E-B23F-17BD820DD462}"/>
              </a:ext>
            </a:extLst>
          </p:cNvPr>
          <p:cNvSpPr/>
          <p:nvPr/>
        </p:nvSpPr>
        <p:spPr>
          <a:xfrm>
            <a:off x="2558732" y="2538421"/>
            <a:ext cx="2558732" cy="680720"/>
          </a:xfrm>
          <a:prstGeom prst="rect">
            <a:avLst/>
          </a:prstGeom>
          <a:solidFill>
            <a:srgbClr val="05C7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3600" b="1" dirty="0">
                <a:solidFill>
                  <a:srgbClr val="AA3660"/>
                </a:solidFill>
                <a:latin typeface="Segoe UI" panose="020B0502040204020203" pitchFamily="34" charset="0"/>
                <a:cs typeface="Segoe UI" panose="020B0502040204020203" pitchFamily="34" charset="0"/>
              </a:rPr>
              <a:t>$64,994</a:t>
            </a:r>
            <a:endParaRPr lang="en-IN" sz="5400" b="1" dirty="0">
              <a:solidFill>
                <a:srgbClr val="AA3660"/>
              </a:solidFill>
            </a:endParaRPr>
          </a:p>
        </p:txBody>
      </p:sp>
      <p:sp>
        <p:nvSpPr>
          <p:cNvPr id="3" name="TextBox 2">
            <a:extLst>
              <a:ext uri="{FF2B5EF4-FFF2-40B4-BE49-F238E27FC236}">
                <a16:creationId xmlns:a16="http://schemas.microsoft.com/office/drawing/2014/main" id="{281AA9C0-8C0A-4C45-BD14-C66228259D6E}"/>
              </a:ext>
            </a:extLst>
          </p:cNvPr>
          <p:cNvSpPr txBox="1"/>
          <p:nvPr/>
        </p:nvSpPr>
        <p:spPr>
          <a:xfrm flipH="1">
            <a:off x="333693" y="1876086"/>
            <a:ext cx="2225039" cy="400110"/>
          </a:xfrm>
          <a:prstGeom prst="rect">
            <a:avLst/>
          </a:prstGeom>
          <a:noFill/>
        </p:spPr>
        <p:txBody>
          <a:bodyPr wrap="square" rtlCol="0">
            <a:spAutoFit/>
          </a:bodyPr>
          <a:lstStyle/>
          <a:p>
            <a:pPr algn="r"/>
            <a:r>
              <a:rPr lang="en-IN" sz="2000" b="1" dirty="0">
                <a:latin typeface="Segoe UI" panose="020B0502040204020203" pitchFamily="34" charset="0"/>
                <a:cs typeface="Segoe UI" panose="020B0502040204020203" pitchFamily="34" charset="0"/>
              </a:rPr>
              <a:t>Oakland County</a:t>
            </a:r>
          </a:p>
        </p:txBody>
      </p:sp>
      <p:sp>
        <p:nvSpPr>
          <p:cNvPr id="9" name="TextBox 8">
            <a:extLst>
              <a:ext uri="{FF2B5EF4-FFF2-40B4-BE49-F238E27FC236}">
                <a16:creationId xmlns:a16="http://schemas.microsoft.com/office/drawing/2014/main" id="{DB27957E-8C9F-4469-88EB-75CAC8CAF415}"/>
              </a:ext>
            </a:extLst>
          </p:cNvPr>
          <p:cNvSpPr txBox="1"/>
          <p:nvPr/>
        </p:nvSpPr>
        <p:spPr>
          <a:xfrm flipH="1">
            <a:off x="333693" y="2678726"/>
            <a:ext cx="2225039" cy="400110"/>
          </a:xfrm>
          <a:prstGeom prst="rect">
            <a:avLst/>
          </a:prstGeom>
          <a:noFill/>
        </p:spPr>
        <p:txBody>
          <a:bodyPr wrap="square" rtlCol="0">
            <a:spAutoFit/>
          </a:bodyPr>
          <a:lstStyle/>
          <a:p>
            <a:pPr algn="r"/>
            <a:r>
              <a:rPr lang="en-IN" sz="2000" b="1" dirty="0">
                <a:latin typeface="Segoe UI" panose="020B0502040204020203" pitchFamily="34" charset="0"/>
                <a:cs typeface="Segoe UI" panose="020B0502040204020203" pitchFamily="34" charset="0"/>
              </a:rPr>
              <a:t>U.S.A.</a:t>
            </a:r>
          </a:p>
        </p:txBody>
      </p:sp>
      <p:sp>
        <p:nvSpPr>
          <p:cNvPr id="10" name="Title 4">
            <a:extLst>
              <a:ext uri="{FF2B5EF4-FFF2-40B4-BE49-F238E27FC236}">
                <a16:creationId xmlns:a16="http://schemas.microsoft.com/office/drawing/2014/main" id="{6153C784-2FB3-4CB5-B8BB-576F152EFFCB}"/>
              </a:ext>
            </a:extLst>
          </p:cNvPr>
          <p:cNvSpPr>
            <a:spLocks noGrp="1"/>
          </p:cNvSpPr>
          <p:nvPr>
            <p:ph type="title"/>
          </p:nvPr>
        </p:nvSpPr>
        <p:spPr>
          <a:xfrm>
            <a:off x="405252" y="320817"/>
            <a:ext cx="8484748" cy="763500"/>
          </a:xfrm>
        </p:spPr>
        <p:txBody>
          <a:bodyPr/>
          <a:lstStyle/>
          <a:p>
            <a:r>
              <a:rPr kumimoji="0" lang="en-IN" sz="2400" i="0" u="none" strike="noStrike" kern="0" cap="none" spc="0" normalizeH="0" baseline="0" noProof="0" dirty="0">
                <a:ln>
                  <a:noFill/>
                </a:ln>
                <a:solidFill>
                  <a:schemeClr val="tx1"/>
                </a:solidFill>
                <a:effectLst/>
                <a:uLnTx/>
                <a:uFillTx/>
                <a:latin typeface="Segoe UI" panose="020B0502040204020203" pitchFamily="34" charset="0"/>
                <a:ea typeface="Roboto Condensed"/>
                <a:cs typeface="Segoe UI" panose="020B0502040204020203" pitchFamily="34" charset="0"/>
                <a:sym typeface="Roboto Condensed"/>
              </a:rPr>
              <a:t>Oakland County’s median household income is ~25% higher than the U.S.A. median</a:t>
            </a:r>
            <a:endParaRPr lang="en-IN" sz="3200" dirty="0">
              <a:solidFill>
                <a:srgbClr val="AA3660"/>
              </a:solidFill>
              <a:latin typeface="Segoe UI" panose="020B0502040204020203" pitchFamily="34" charset="0"/>
              <a:cs typeface="Segoe UI" panose="020B0502040204020203" pitchFamily="34" charset="0"/>
            </a:endParaRPr>
          </a:p>
        </p:txBody>
      </p:sp>
      <p:sp>
        <p:nvSpPr>
          <p:cNvPr id="23" name="TextBox 22">
            <a:extLst>
              <a:ext uri="{FF2B5EF4-FFF2-40B4-BE49-F238E27FC236}">
                <a16:creationId xmlns:a16="http://schemas.microsoft.com/office/drawing/2014/main" id="{B444C74F-0C71-4631-92A5-8C9965035BDD}"/>
              </a:ext>
            </a:extLst>
          </p:cNvPr>
          <p:cNvSpPr txBox="1"/>
          <p:nvPr/>
        </p:nvSpPr>
        <p:spPr>
          <a:xfrm>
            <a:off x="405252" y="6315187"/>
            <a:ext cx="2053739" cy="261610"/>
          </a:xfrm>
          <a:prstGeom prst="rect">
            <a:avLst/>
          </a:prstGeom>
          <a:noFill/>
        </p:spPr>
        <p:txBody>
          <a:bodyPr wrap="square">
            <a:spAutoFit/>
          </a:bodyPr>
          <a:lstStyle/>
          <a:p>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Data Source: CensusReporter.org</a:t>
            </a:r>
          </a:p>
        </p:txBody>
      </p:sp>
    </p:spTree>
    <p:extLst>
      <p:ext uri="{BB962C8B-B14F-4D97-AF65-F5344CB8AC3E}">
        <p14:creationId xmlns:p14="http://schemas.microsoft.com/office/powerpoint/2010/main" val="2689130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3C61968F-A08F-4717-B6F3-86F8FEDD1D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D9CB45C9-E87E-451D-A5CC-D22B7D82EC37}"/>
              </a:ext>
            </a:extLst>
          </p:cNvPr>
          <p:cNvSpPr/>
          <p:nvPr/>
        </p:nvSpPr>
        <p:spPr>
          <a:xfrm>
            <a:off x="2558732" y="1735781"/>
            <a:ext cx="3312160" cy="680720"/>
          </a:xfrm>
          <a:prstGeom prst="rect">
            <a:avLst/>
          </a:prstGeom>
          <a:solidFill>
            <a:srgbClr val="AA3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3600" b="1" dirty="0">
                <a:solidFill>
                  <a:srgbClr val="05C7DB"/>
                </a:solidFill>
                <a:latin typeface="Segoe UI" panose="020B0502040204020203" pitchFamily="34" charset="0"/>
                <a:cs typeface="Segoe UI" panose="020B0502040204020203" pitchFamily="34" charset="0"/>
              </a:rPr>
              <a:t>$81,587</a:t>
            </a:r>
            <a:endParaRPr lang="en-IN" sz="3600" b="1" dirty="0">
              <a:solidFill>
                <a:srgbClr val="05C7DB"/>
              </a:solidFill>
            </a:endParaRPr>
          </a:p>
        </p:txBody>
      </p:sp>
      <p:sp>
        <p:nvSpPr>
          <p:cNvPr id="7" name="Rectangle 6">
            <a:extLst>
              <a:ext uri="{FF2B5EF4-FFF2-40B4-BE49-F238E27FC236}">
                <a16:creationId xmlns:a16="http://schemas.microsoft.com/office/drawing/2014/main" id="{15380B35-6B74-498E-B23F-17BD820DD462}"/>
              </a:ext>
            </a:extLst>
          </p:cNvPr>
          <p:cNvSpPr/>
          <p:nvPr/>
        </p:nvSpPr>
        <p:spPr>
          <a:xfrm>
            <a:off x="2558732" y="2538421"/>
            <a:ext cx="2558732" cy="680720"/>
          </a:xfrm>
          <a:prstGeom prst="rect">
            <a:avLst/>
          </a:prstGeom>
          <a:solidFill>
            <a:srgbClr val="05C7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3600" b="1" dirty="0">
                <a:solidFill>
                  <a:srgbClr val="AA3660"/>
                </a:solidFill>
                <a:latin typeface="Segoe UI" panose="020B0502040204020203" pitchFamily="34" charset="0"/>
                <a:cs typeface="Segoe UI" panose="020B0502040204020203" pitchFamily="34" charset="0"/>
              </a:rPr>
              <a:t>$64,994</a:t>
            </a:r>
            <a:endParaRPr lang="en-IN" sz="5400" b="1" dirty="0">
              <a:solidFill>
                <a:srgbClr val="AA3660"/>
              </a:solidFill>
            </a:endParaRPr>
          </a:p>
        </p:txBody>
      </p:sp>
      <p:sp>
        <p:nvSpPr>
          <p:cNvPr id="3" name="TextBox 2">
            <a:extLst>
              <a:ext uri="{FF2B5EF4-FFF2-40B4-BE49-F238E27FC236}">
                <a16:creationId xmlns:a16="http://schemas.microsoft.com/office/drawing/2014/main" id="{281AA9C0-8C0A-4C45-BD14-C66228259D6E}"/>
              </a:ext>
            </a:extLst>
          </p:cNvPr>
          <p:cNvSpPr txBox="1"/>
          <p:nvPr/>
        </p:nvSpPr>
        <p:spPr>
          <a:xfrm flipH="1">
            <a:off x="333693" y="1876086"/>
            <a:ext cx="2225039" cy="400110"/>
          </a:xfrm>
          <a:prstGeom prst="rect">
            <a:avLst/>
          </a:prstGeom>
          <a:noFill/>
        </p:spPr>
        <p:txBody>
          <a:bodyPr wrap="square" rtlCol="0">
            <a:spAutoFit/>
          </a:bodyPr>
          <a:lstStyle/>
          <a:p>
            <a:pPr algn="r"/>
            <a:r>
              <a:rPr lang="en-IN" sz="2000" b="1" dirty="0">
                <a:latin typeface="Segoe UI" panose="020B0502040204020203" pitchFamily="34" charset="0"/>
                <a:cs typeface="Segoe UI" panose="020B0502040204020203" pitchFamily="34" charset="0"/>
              </a:rPr>
              <a:t>Oakland County</a:t>
            </a:r>
          </a:p>
        </p:txBody>
      </p:sp>
      <p:sp>
        <p:nvSpPr>
          <p:cNvPr id="9" name="TextBox 8">
            <a:extLst>
              <a:ext uri="{FF2B5EF4-FFF2-40B4-BE49-F238E27FC236}">
                <a16:creationId xmlns:a16="http://schemas.microsoft.com/office/drawing/2014/main" id="{DB27957E-8C9F-4469-88EB-75CAC8CAF415}"/>
              </a:ext>
            </a:extLst>
          </p:cNvPr>
          <p:cNvSpPr txBox="1"/>
          <p:nvPr/>
        </p:nvSpPr>
        <p:spPr>
          <a:xfrm flipH="1">
            <a:off x="333693" y="2678726"/>
            <a:ext cx="2225039" cy="400110"/>
          </a:xfrm>
          <a:prstGeom prst="rect">
            <a:avLst/>
          </a:prstGeom>
          <a:noFill/>
        </p:spPr>
        <p:txBody>
          <a:bodyPr wrap="square" rtlCol="0">
            <a:spAutoFit/>
          </a:bodyPr>
          <a:lstStyle/>
          <a:p>
            <a:pPr algn="r"/>
            <a:r>
              <a:rPr lang="en-IN" sz="2000" b="1" dirty="0">
                <a:latin typeface="Segoe UI" panose="020B0502040204020203" pitchFamily="34" charset="0"/>
                <a:cs typeface="Segoe UI" panose="020B0502040204020203" pitchFamily="34" charset="0"/>
              </a:rPr>
              <a:t>U.S.A.</a:t>
            </a:r>
          </a:p>
        </p:txBody>
      </p:sp>
      <p:sp>
        <p:nvSpPr>
          <p:cNvPr id="10" name="Title 4">
            <a:extLst>
              <a:ext uri="{FF2B5EF4-FFF2-40B4-BE49-F238E27FC236}">
                <a16:creationId xmlns:a16="http://schemas.microsoft.com/office/drawing/2014/main" id="{6153C784-2FB3-4CB5-B8BB-576F152EFFCB}"/>
              </a:ext>
            </a:extLst>
          </p:cNvPr>
          <p:cNvSpPr>
            <a:spLocks noGrp="1"/>
          </p:cNvSpPr>
          <p:nvPr>
            <p:ph type="title"/>
          </p:nvPr>
        </p:nvSpPr>
        <p:spPr>
          <a:xfrm>
            <a:off x="405252" y="320817"/>
            <a:ext cx="8484748" cy="763500"/>
          </a:xfrm>
        </p:spPr>
        <p:txBody>
          <a:bodyPr/>
          <a:lstStyle/>
          <a:p>
            <a:r>
              <a:rPr kumimoji="0" lang="en-IN" sz="2400" i="0" u="none" strike="noStrike" kern="0" cap="none" spc="0" normalizeH="0" baseline="0" noProof="0" dirty="0">
                <a:ln>
                  <a:noFill/>
                </a:ln>
                <a:solidFill>
                  <a:schemeClr val="tx1"/>
                </a:solidFill>
                <a:effectLst/>
                <a:uLnTx/>
                <a:uFillTx/>
                <a:latin typeface="Segoe UI" panose="020B0502040204020203" pitchFamily="34" charset="0"/>
                <a:ea typeface="Roboto Condensed"/>
                <a:cs typeface="Segoe UI" panose="020B0502040204020203" pitchFamily="34" charset="0"/>
                <a:sym typeface="Roboto Condensed"/>
              </a:rPr>
              <a:t>Oakland County’s median household income is ~25% higher than the U.S.A. median</a:t>
            </a:r>
            <a:endParaRPr lang="en-IN" sz="3200" dirty="0">
              <a:solidFill>
                <a:srgbClr val="AA3660"/>
              </a:solidFill>
              <a:latin typeface="Segoe UI" panose="020B0502040204020203" pitchFamily="34" charset="0"/>
              <a:cs typeface="Segoe UI" panose="020B0502040204020203" pitchFamily="34" charset="0"/>
            </a:endParaRPr>
          </a:p>
        </p:txBody>
      </p:sp>
      <p:sp>
        <p:nvSpPr>
          <p:cNvPr id="4" name="TextBox 3">
            <a:extLst>
              <a:ext uri="{FF2B5EF4-FFF2-40B4-BE49-F238E27FC236}">
                <a16:creationId xmlns:a16="http://schemas.microsoft.com/office/drawing/2014/main" id="{F80BD551-0268-4891-9AD3-9306392D4473}"/>
              </a:ext>
            </a:extLst>
          </p:cNvPr>
          <p:cNvSpPr txBox="1"/>
          <p:nvPr/>
        </p:nvSpPr>
        <p:spPr>
          <a:xfrm>
            <a:off x="405252" y="5558553"/>
            <a:ext cx="8850508" cy="523220"/>
          </a:xfrm>
          <a:prstGeom prst="rect">
            <a:avLst/>
          </a:prstGeom>
          <a:noFill/>
        </p:spPr>
        <p:txBody>
          <a:bodyPr wrap="square" rtlCol="0">
            <a:spAutoFit/>
          </a:bodyPr>
          <a:lstStyle/>
          <a:p>
            <a:r>
              <a:rPr lang="en-IN" dirty="0">
                <a:solidFill>
                  <a:schemeClr val="tx1"/>
                </a:solidFill>
                <a:latin typeface="Segoe UI" panose="020B0502040204020203" pitchFamily="34" charset="0"/>
                <a:cs typeface="Segoe UI" panose="020B0502040204020203" pitchFamily="34" charset="0"/>
              </a:rPr>
              <a:t>The relatively </a:t>
            </a:r>
            <a:r>
              <a:rPr lang="en-IN" b="1" dirty="0">
                <a:solidFill>
                  <a:schemeClr val="tx1"/>
                </a:solidFill>
                <a:latin typeface="Segoe UI" panose="020B0502040204020203" pitchFamily="34" charset="0"/>
                <a:cs typeface="Segoe UI" panose="020B0502040204020203" pitchFamily="34" charset="0"/>
              </a:rPr>
              <a:t>high income </a:t>
            </a:r>
            <a:r>
              <a:rPr lang="en-IN" dirty="0">
                <a:solidFill>
                  <a:schemeClr val="tx1"/>
                </a:solidFill>
                <a:latin typeface="Segoe UI" panose="020B0502040204020203" pitchFamily="34" charset="0"/>
                <a:cs typeface="Segoe UI" panose="020B0502040204020203" pitchFamily="34" charset="0"/>
              </a:rPr>
              <a:t>and </a:t>
            </a:r>
            <a:r>
              <a:rPr lang="en-IN" b="1" dirty="0">
                <a:solidFill>
                  <a:schemeClr val="tx1"/>
                </a:solidFill>
                <a:latin typeface="Segoe UI" panose="020B0502040204020203" pitchFamily="34" charset="0"/>
                <a:cs typeface="Segoe UI" panose="020B0502040204020203" pitchFamily="34" charset="0"/>
              </a:rPr>
              <a:t>high prices of housing units </a:t>
            </a:r>
            <a:r>
              <a:rPr lang="en-IN" dirty="0">
                <a:solidFill>
                  <a:schemeClr val="tx1"/>
                </a:solidFill>
                <a:latin typeface="Segoe UI" panose="020B0502040204020203" pitchFamily="34" charset="0"/>
                <a:cs typeface="Segoe UI" panose="020B0502040204020203" pitchFamily="34" charset="0"/>
              </a:rPr>
              <a:t>in Oakland County compared to the U.S.A. points to a fairly </a:t>
            </a:r>
            <a:r>
              <a:rPr lang="en-IN" b="1" dirty="0">
                <a:solidFill>
                  <a:schemeClr val="tx1"/>
                </a:solidFill>
                <a:latin typeface="Segoe UI" panose="020B0502040204020203" pitchFamily="34" charset="0"/>
                <a:cs typeface="Segoe UI" panose="020B0502040204020203" pitchFamily="34" charset="0"/>
              </a:rPr>
              <a:t>affluent and economically-stable </a:t>
            </a:r>
            <a:r>
              <a:rPr lang="en-IN" dirty="0">
                <a:solidFill>
                  <a:schemeClr val="tx1"/>
                </a:solidFill>
                <a:latin typeface="Segoe UI" panose="020B0502040204020203" pitchFamily="34" charset="0"/>
                <a:cs typeface="Segoe UI" panose="020B0502040204020203" pitchFamily="34" charset="0"/>
              </a:rPr>
              <a:t>consumer base.</a:t>
            </a:r>
            <a:endParaRPr lang="en-IN" dirty="0"/>
          </a:p>
        </p:txBody>
      </p:sp>
      <p:sp>
        <p:nvSpPr>
          <p:cNvPr id="6" name="Rectangle 5">
            <a:extLst>
              <a:ext uri="{FF2B5EF4-FFF2-40B4-BE49-F238E27FC236}">
                <a16:creationId xmlns:a16="http://schemas.microsoft.com/office/drawing/2014/main" id="{6A2EB5B6-49F3-41BB-B18E-2FEFA8B4A607}"/>
              </a:ext>
            </a:extLst>
          </p:cNvPr>
          <p:cNvSpPr/>
          <p:nvPr/>
        </p:nvSpPr>
        <p:spPr>
          <a:xfrm>
            <a:off x="8594310" y="3361466"/>
            <a:ext cx="1595120" cy="1515775"/>
          </a:xfrm>
          <a:prstGeom prst="rect">
            <a:avLst/>
          </a:prstGeom>
          <a:solidFill>
            <a:srgbClr val="AA3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rgbClr val="05C7DB"/>
                </a:solidFill>
                <a:latin typeface="Segoe UI" panose="020B0502040204020203" pitchFamily="34" charset="0"/>
                <a:cs typeface="Segoe UI" panose="020B0502040204020203" pitchFamily="34" charset="0"/>
              </a:rPr>
              <a:t>$252,800</a:t>
            </a:r>
            <a:endParaRPr lang="en-IN" sz="2400" b="1" dirty="0">
              <a:solidFill>
                <a:srgbClr val="05C7DB"/>
              </a:solidFill>
            </a:endParaRPr>
          </a:p>
        </p:txBody>
      </p:sp>
      <p:sp>
        <p:nvSpPr>
          <p:cNvPr id="11" name="Isosceles Triangle 10">
            <a:extLst>
              <a:ext uri="{FF2B5EF4-FFF2-40B4-BE49-F238E27FC236}">
                <a16:creationId xmlns:a16="http://schemas.microsoft.com/office/drawing/2014/main" id="{86765BAC-1218-4124-9786-6B46A4BECBBD}"/>
              </a:ext>
            </a:extLst>
          </p:cNvPr>
          <p:cNvSpPr/>
          <p:nvPr/>
        </p:nvSpPr>
        <p:spPr>
          <a:xfrm>
            <a:off x="8594310" y="2146750"/>
            <a:ext cx="1595120" cy="1214715"/>
          </a:xfrm>
          <a:prstGeom prst="triangle">
            <a:avLst/>
          </a:prstGeom>
          <a:solidFill>
            <a:srgbClr val="AA3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E2CDFD9B-25FB-494E-AA80-055154FC24B7}"/>
              </a:ext>
            </a:extLst>
          </p:cNvPr>
          <p:cNvSpPr/>
          <p:nvPr/>
        </p:nvSpPr>
        <p:spPr>
          <a:xfrm>
            <a:off x="10320970" y="3722817"/>
            <a:ext cx="1331902" cy="1154424"/>
          </a:xfrm>
          <a:prstGeom prst="rect">
            <a:avLst/>
          </a:prstGeom>
          <a:solidFill>
            <a:srgbClr val="05C7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solidFill>
                  <a:srgbClr val="AA3660"/>
                </a:solidFill>
                <a:latin typeface="Segoe UI" panose="020B0502040204020203" pitchFamily="34" charset="0"/>
                <a:cs typeface="Segoe UI" panose="020B0502040204020203" pitchFamily="34" charset="0"/>
              </a:rPr>
              <a:t>$229,800</a:t>
            </a:r>
            <a:endParaRPr lang="en-IN" sz="2800" b="1" dirty="0">
              <a:solidFill>
                <a:srgbClr val="AA3660"/>
              </a:solidFill>
            </a:endParaRPr>
          </a:p>
        </p:txBody>
      </p:sp>
      <p:sp>
        <p:nvSpPr>
          <p:cNvPr id="19" name="Isosceles Triangle 18">
            <a:extLst>
              <a:ext uri="{FF2B5EF4-FFF2-40B4-BE49-F238E27FC236}">
                <a16:creationId xmlns:a16="http://schemas.microsoft.com/office/drawing/2014/main" id="{6E546D4A-7504-420F-8419-BD3464553A7B}"/>
              </a:ext>
            </a:extLst>
          </p:cNvPr>
          <p:cNvSpPr/>
          <p:nvPr/>
        </p:nvSpPr>
        <p:spPr>
          <a:xfrm>
            <a:off x="10320970" y="2797682"/>
            <a:ext cx="1331902" cy="925135"/>
          </a:xfrm>
          <a:prstGeom prst="triangle">
            <a:avLst/>
          </a:prstGeom>
          <a:solidFill>
            <a:srgbClr val="05C7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13E4917F-85E0-4EA9-AFA5-D15DAB5E8D6A}"/>
              </a:ext>
            </a:extLst>
          </p:cNvPr>
          <p:cNvSpPr txBox="1"/>
          <p:nvPr/>
        </p:nvSpPr>
        <p:spPr>
          <a:xfrm flipH="1">
            <a:off x="8095931" y="4927349"/>
            <a:ext cx="2225039" cy="369332"/>
          </a:xfrm>
          <a:prstGeom prst="rect">
            <a:avLst/>
          </a:prstGeom>
          <a:noFill/>
        </p:spPr>
        <p:txBody>
          <a:bodyPr wrap="square" rtlCol="0">
            <a:spAutoFit/>
          </a:bodyPr>
          <a:lstStyle/>
          <a:p>
            <a:pPr algn="r"/>
            <a:r>
              <a:rPr lang="en-IN" sz="1800" b="1" dirty="0">
                <a:latin typeface="Segoe UI" panose="020B0502040204020203" pitchFamily="34" charset="0"/>
                <a:cs typeface="Segoe UI" panose="020B0502040204020203" pitchFamily="34" charset="0"/>
              </a:rPr>
              <a:t>Oakland County</a:t>
            </a:r>
          </a:p>
        </p:txBody>
      </p:sp>
      <p:sp>
        <p:nvSpPr>
          <p:cNvPr id="21" name="TextBox 20">
            <a:extLst>
              <a:ext uri="{FF2B5EF4-FFF2-40B4-BE49-F238E27FC236}">
                <a16:creationId xmlns:a16="http://schemas.microsoft.com/office/drawing/2014/main" id="{7A7A668F-ADCA-4AB3-960E-79007047F495}"/>
              </a:ext>
            </a:extLst>
          </p:cNvPr>
          <p:cNvSpPr txBox="1"/>
          <p:nvPr/>
        </p:nvSpPr>
        <p:spPr>
          <a:xfrm flipH="1">
            <a:off x="10573409" y="4927349"/>
            <a:ext cx="827024" cy="369332"/>
          </a:xfrm>
          <a:prstGeom prst="rect">
            <a:avLst/>
          </a:prstGeom>
          <a:noFill/>
        </p:spPr>
        <p:txBody>
          <a:bodyPr wrap="square" rtlCol="0">
            <a:spAutoFit/>
          </a:bodyPr>
          <a:lstStyle/>
          <a:p>
            <a:pPr algn="r"/>
            <a:r>
              <a:rPr lang="en-IN" sz="1800" b="1" dirty="0">
                <a:latin typeface="Segoe UI" panose="020B0502040204020203" pitchFamily="34" charset="0"/>
                <a:cs typeface="Segoe UI" panose="020B0502040204020203" pitchFamily="34" charset="0"/>
              </a:rPr>
              <a:t>U.S.A.</a:t>
            </a:r>
          </a:p>
        </p:txBody>
      </p:sp>
      <p:sp>
        <p:nvSpPr>
          <p:cNvPr id="22" name="Title 4">
            <a:extLst>
              <a:ext uri="{FF2B5EF4-FFF2-40B4-BE49-F238E27FC236}">
                <a16:creationId xmlns:a16="http://schemas.microsoft.com/office/drawing/2014/main" id="{3E263FED-2503-409F-B4F1-A71D1356C2F1}"/>
              </a:ext>
            </a:extLst>
          </p:cNvPr>
          <p:cNvSpPr txBox="1">
            <a:spLocks/>
          </p:cNvSpPr>
          <p:nvPr/>
        </p:nvSpPr>
        <p:spPr>
          <a:xfrm>
            <a:off x="343674" y="4300029"/>
            <a:ext cx="8057518" cy="763500"/>
          </a:xfrm>
          <a:prstGeom prst="rect">
            <a:avLst/>
          </a:prstGeom>
          <a:noFill/>
          <a:ln>
            <a:noFill/>
          </a:ln>
        </p:spPr>
        <p:txBody>
          <a:bodyPr spcFirstLastPara="1" wrap="square" lIns="121875" tIns="121875" rIns="121875" bIns="1218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9pPr>
          </a:lstStyle>
          <a:p>
            <a:r>
              <a:rPr lang="en-IN" sz="2400" dirty="0">
                <a:solidFill>
                  <a:schemeClr val="tx1"/>
                </a:solidFill>
                <a:latin typeface="Segoe UI" panose="020B0502040204020203" pitchFamily="34" charset="0"/>
                <a:cs typeface="Segoe UI" panose="020B0502040204020203" pitchFamily="34" charset="0"/>
              </a:rPr>
              <a:t>Oakland County’s median value of housing units is ~10% higher than the U.S.A. median</a:t>
            </a:r>
            <a:endParaRPr lang="en-IN" sz="3200" dirty="0">
              <a:solidFill>
                <a:srgbClr val="AA3660"/>
              </a:solidFill>
              <a:latin typeface="Segoe UI" panose="020B0502040204020203" pitchFamily="34" charset="0"/>
              <a:cs typeface="Segoe UI" panose="020B0502040204020203" pitchFamily="34" charset="0"/>
            </a:endParaRPr>
          </a:p>
        </p:txBody>
      </p:sp>
      <p:sp>
        <p:nvSpPr>
          <p:cNvPr id="23" name="TextBox 22">
            <a:extLst>
              <a:ext uri="{FF2B5EF4-FFF2-40B4-BE49-F238E27FC236}">
                <a16:creationId xmlns:a16="http://schemas.microsoft.com/office/drawing/2014/main" id="{B444C74F-0C71-4631-92A5-8C9965035BDD}"/>
              </a:ext>
            </a:extLst>
          </p:cNvPr>
          <p:cNvSpPr txBox="1"/>
          <p:nvPr/>
        </p:nvSpPr>
        <p:spPr>
          <a:xfrm>
            <a:off x="405252" y="6315187"/>
            <a:ext cx="2053739" cy="261610"/>
          </a:xfrm>
          <a:prstGeom prst="rect">
            <a:avLst/>
          </a:prstGeom>
          <a:noFill/>
        </p:spPr>
        <p:txBody>
          <a:bodyPr wrap="square">
            <a:spAutoFit/>
          </a:bodyPr>
          <a:lstStyle/>
          <a:p>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Data Source: CensusReporter.org</a:t>
            </a:r>
          </a:p>
        </p:txBody>
      </p:sp>
    </p:spTree>
    <p:extLst>
      <p:ext uri="{BB962C8B-B14F-4D97-AF65-F5344CB8AC3E}">
        <p14:creationId xmlns:p14="http://schemas.microsoft.com/office/powerpoint/2010/main" val="13667127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3C61968F-A08F-4717-B6F3-86F8FEDD1D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DC83E459-03F5-42CD-9316-88C3242DFF24}"/>
              </a:ext>
            </a:extLst>
          </p:cNvPr>
          <p:cNvPicPr>
            <a:picLocks noChangeAspect="1"/>
          </p:cNvPicPr>
          <p:nvPr/>
        </p:nvPicPr>
        <p:blipFill>
          <a:blip r:embed="rId4"/>
          <a:stretch>
            <a:fillRect/>
          </a:stretch>
        </p:blipFill>
        <p:spPr>
          <a:xfrm>
            <a:off x="405252" y="373115"/>
            <a:ext cx="5921253" cy="6111770"/>
          </a:xfrm>
          <a:prstGeom prst="rect">
            <a:avLst/>
          </a:prstGeom>
        </p:spPr>
      </p:pic>
      <p:sp>
        <p:nvSpPr>
          <p:cNvPr id="14" name="TextBox 13">
            <a:extLst>
              <a:ext uri="{FF2B5EF4-FFF2-40B4-BE49-F238E27FC236}">
                <a16:creationId xmlns:a16="http://schemas.microsoft.com/office/drawing/2014/main" id="{D0F7CC40-8C94-465F-97D0-1420EEFD6675}"/>
              </a:ext>
            </a:extLst>
          </p:cNvPr>
          <p:cNvSpPr txBox="1"/>
          <p:nvPr/>
        </p:nvSpPr>
        <p:spPr>
          <a:xfrm>
            <a:off x="6604961" y="653490"/>
            <a:ext cx="2755883" cy="769441"/>
          </a:xfrm>
          <a:prstGeom prst="rect">
            <a:avLst/>
          </a:prstGeom>
          <a:noFill/>
        </p:spPr>
        <p:txBody>
          <a:bodyPr wrap="none" rtlCol="0">
            <a:spAutoFit/>
          </a:bodyPr>
          <a:lstStyle/>
          <a:p>
            <a:r>
              <a:rPr lang="en-IN" sz="4400" b="1" dirty="0">
                <a:solidFill>
                  <a:srgbClr val="AA3660"/>
                </a:solidFill>
                <a:latin typeface="Segoe UI" panose="020B0502040204020203" pitchFamily="34" charset="0"/>
                <a:cs typeface="Segoe UI" panose="020B0502040204020203" pitchFamily="34" charset="0"/>
              </a:rPr>
              <a:t>1,270,017</a:t>
            </a:r>
          </a:p>
        </p:txBody>
      </p:sp>
      <p:sp>
        <p:nvSpPr>
          <p:cNvPr id="15" name="TextBox 14">
            <a:extLst>
              <a:ext uri="{FF2B5EF4-FFF2-40B4-BE49-F238E27FC236}">
                <a16:creationId xmlns:a16="http://schemas.microsoft.com/office/drawing/2014/main" id="{A91C6C98-E172-4EAD-8210-5B87E34F1A2B}"/>
              </a:ext>
            </a:extLst>
          </p:cNvPr>
          <p:cNvSpPr txBox="1"/>
          <p:nvPr/>
        </p:nvSpPr>
        <p:spPr>
          <a:xfrm>
            <a:off x="6722375" y="1287163"/>
            <a:ext cx="1507144" cy="400110"/>
          </a:xfrm>
          <a:prstGeom prst="rect">
            <a:avLst/>
          </a:prstGeom>
          <a:noFill/>
        </p:spPr>
        <p:txBody>
          <a:bodyPr wrap="none" rtlCol="0">
            <a:spAutoFit/>
          </a:bodyPr>
          <a:lstStyle/>
          <a:p>
            <a:r>
              <a:rPr lang="en-IN" sz="2000" b="1" dirty="0">
                <a:solidFill>
                  <a:srgbClr val="AA3660"/>
                </a:solidFill>
                <a:latin typeface="Segoe UI" panose="020B0502040204020203" pitchFamily="34" charset="0"/>
                <a:cs typeface="Segoe UI" panose="020B0502040204020203" pitchFamily="34" charset="0"/>
              </a:rPr>
              <a:t>Population</a:t>
            </a:r>
          </a:p>
        </p:txBody>
      </p:sp>
      <p:sp>
        <p:nvSpPr>
          <p:cNvPr id="23" name="Title 4">
            <a:extLst>
              <a:ext uri="{FF2B5EF4-FFF2-40B4-BE49-F238E27FC236}">
                <a16:creationId xmlns:a16="http://schemas.microsoft.com/office/drawing/2014/main" id="{7C4F8B7A-F091-490A-AF4F-73AF9A372F4F}"/>
              </a:ext>
            </a:extLst>
          </p:cNvPr>
          <p:cNvSpPr txBox="1">
            <a:spLocks/>
          </p:cNvSpPr>
          <p:nvPr/>
        </p:nvSpPr>
        <p:spPr>
          <a:xfrm>
            <a:off x="6710793" y="1669005"/>
            <a:ext cx="4480560" cy="763500"/>
          </a:xfrm>
          <a:prstGeom prst="rect">
            <a:avLst/>
          </a:prstGeom>
          <a:noFill/>
          <a:ln>
            <a:noFill/>
          </a:ln>
        </p:spPr>
        <p:txBody>
          <a:bodyPr spcFirstLastPara="1" wrap="square" lIns="121875" tIns="121875" rIns="121875" bIns="1218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9pPr>
          </a:lstStyle>
          <a:p>
            <a:r>
              <a:rPr lang="en-IN" sz="1400" b="0" dirty="0">
                <a:solidFill>
                  <a:schemeClr val="tx1"/>
                </a:solidFill>
                <a:latin typeface="Segoe UI" panose="020B0502040204020203" pitchFamily="34" charset="0"/>
                <a:cs typeface="Segoe UI" panose="020B0502040204020203" pitchFamily="34" charset="0"/>
              </a:rPr>
              <a:t>Oakland County is the second-most populous county in Michigan</a:t>
            </a:r>
            <a:endParaRPr lang="en-IN" sz="1200" b="0" dirty="0">
              <a:solidFill>
                <a:schemeClr val="tx1"/>
              </a:solidFill>
              <a:latin typeface="Segoe UI" panose="020B0502040204020203" pitchFamily="34" charset="0"/>
              <a:cs typeface="Segoe UI" panose="020B0502040204020203" pitchFamily="34" charset="0"/>
            </a:endParaRPr>
          </a:p>
        </p:txBody>
      </p:sp>
      <p:sp>
        <p:nvSpPr>
          <p:cNvPr id="28" name="TextBox 27">
            <a:extLst>
              <a:ext uri="{FF2B5EF4-FFF2-40B4-BE49-F238E27FC236}">
                <a16:creationId xmlns:a16="http://schemas.microsoft.com/office/drawing/2014/main" id="{1D4DB0A0-3304-41F9-A2A5-CCF908BE0702}"/>
              </a:ext>
            </a:extLst>
          </p:cNvPr>
          <p:cNvSpPr txBox="1"/>
          <p:nvPr/>
        </p:nvSpPr>
        <p:spPr>
          <a:xfrm>
            <a:off x="311302" y="6484885"/>
            <a:ext cx="3054576" cy="261610"/>
          </a:xfrm>
          <a:prstGeom prst="rect">
            <a:avLst/>
          </a:prstGeom>
          <a:noFill/>
        </p:spPr>
        <p:txBody>
          <a:bodyPr wrap="square">
            <a:spAutoFit/>
          </a:bodyPr>
          <a:lstStyle/>
          <a:p>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Image Source: Google Maps</a:t>
            </a:r>
          </a:p>
        </p:txBody>
      </p:sp>
      <p:sp>
        <p:nvSpPr>
          <p:cNvPr id="30" name="TextBox 29">
            <a:extLst>
              <a:ext uri="{FF2B5EF4-FFF2-40B4-BE49-F238E27FC236}">
                <a16:creationId xmlns:a16="http://schemas.microsoft.com/office/drawing/2014/main" id="{23276471-56F2-4BF7-8F94-F4F8C5BDAB5C}"/>
              </a:ext>
            </a:extLst>
          </p:cNvPr>
          <p:cNvSpPr txBox="1"/>
          <p:nvPr/>
        </p:nvSpPr>
        <p:spPr>
          <a:xfrm>
            <a:off x="6754978" y="6066137"/>
            <a:ext cx="3933342" cy="415498"/>
          </a:xfrm>
          <a:prstGeom prst="rect">
            <a:avLst/>
          </a:prstGeom>
          <a:noFill/>
        </p:spPr>
        <p:txBody>
          <a:bodyPr wrap="square">
            <a:spAutoFit/>
          </a:bodyPr>
          <a:lstStyle/>
          <a:p>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Data Source: CensusReporter.org, Oakland County Government Services, Chicago Tribune</a:t>
            </a:r>
          </a:p>
        </p:txBody>
      </p:sp>
    </p:spTree>
    <p:extLst>
      <p:ext uri="{BB962C8B-B14F-4D97-AF65-F5344CB8AC3E}">
        <p14:creationId xmlns:p14="http://schemas.microsoft.com/office/powerpoint/2010/main" val="1453212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3C61968F-A08F-4717-B6F3-86F8FEDD1D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9938" y="5537200"/>
            <a:ext cx="1199821" cy="119982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DC83E459-03F5-42CD-9316-88C3242DFF24}"/>
              </a:ext>
            </a:extLst>
          </p:cNvPr>
          <p:cNvPicPr>
            <a:picLocks noChangeAspect="1"/>
          </p:cNvPicPr>
          <p:nvPr/>
        </p:nvPicPr>
        <p:blipFill>
          <a:blip r:embed="rId4"/>
          <a:stretch>
            <a:fillRect/>
          </a:stretch>
        </p:blipFill>
        <p:spPr>
          <a:xfrm>
            <a:off x="405252" y="373115"/>
            <a:ext cx="5921253" cy="6111770"/>
          </a:xfrm>
          <a:prstGeom prst="rect">
            <a:avLst/>
          </a:prstGeom>
        </p:spPr>
      </p:pic>
      <p:sp>
        <p:nvSpPr>
          <p:cNvPr id="14" name="TextBox 13">
            <a:extLst>
              <a:ext uri="{FF2B5EF4-FFF2-40B4-BE49-F238E27FC236}">
                <a16:creationId xmlns:a16="http://schemas.microsoft.com/office/drawing/2014/main" id="{D0F7CC40-8C94-465F-97D0-1420EEFD6675}"/>
              </a:ext>
            </a:extLst>
          </p:cNvPr>
          <p:cNvSpPr txBox="1"/>
          <p:nvPr/>
        </p:nvSpPr>
        <p:spPr>
          <a:xfrm>
            <a:off x="6604961" y="653490"/>
            <a:ext cx="2755883" cy="769441"/>
          </a:xfrm>
          <a:prstGeom prst="rect">
            <a:avLst/>
          </a:prstGeom>
          <a:noFill/>
        </p:spPr>
        <p:txBody>
          <a:bodyPr wrap="none" rtlCol="0">
            <a:spAutoFit/>
          </a:bodyPr>
          <a:lstStyle/>
          <a:p>
            <a:r>
              <a:rPr lang="en-IN" sz="4400" b="1" dirty="0">
                <a:solidFill>
                  <a:srgbClr val="AA3660"/>
                </a:solidFill>
                <a:latin typeface="Segoe UI" panose="020B0502040204020203" pitchFamily="34" charset="0"/>
                <a:cs typeface="Segoe UI" panose="020B0502040204020203" pitchFamily="34" charset="0"/>
              </a:rPr>
              <a:t>1,270,017</a:t>
            </a:r>
          </a:p>
        </p:txBody>
      </p:sp>
      <p:sp>
        <p:nvSpPr>
          <p:cNvPr id="15" name="TextBox 14">
            <a:extLst>
              <a:ext uri="{FF2B5EF4-FFF2-40B4-BE49-F238E27FC236}">
                <a16:creationId xmlns:a16="http://schemas.microsoft.com/office/drawing/2014/main" id="{A91C6C98-E172-4EAD-8210-5B87E34F1A2B}"/>
              </a:ext>
            </a:extLst>
          </p:cNvPr>
          <p:cNvSpPr txBox="1"/>
          <p:nvPr/>
        </p:nvSpPr>
        <p:spPr>
          <a:xfrm>
            <a:off x="6722375" y="1287163"/>
            <a:ext cx="1507144" cy="400110"/>
          </a:xfrm>
          <a:prstGeom prst="rect">
            <a:avLst/>
          </a:prstGeom>
          <a:noFill/>
        </p:spPr>
        <p:txBody>
          <a:bodyPr wrap="none" rtlCol="0">
            <a:spAutoFit/>
          </a:bodyPr>
          <a:lstStyle/>
          <a:p>
            <a:r>
              <a:rPr lang="en-IN" sz="2000" b="1" dirty="0">
                <a:solidFill>
                  <a:srgbClr val="AA3660"/>
                </a:solidFill>
                <a:latin typeface="Segoe UI" panose="020B0502040204020203" pitchFamily="34" charset="0"/>
                <a:cs typeface="Segoe UI" panose="020B0502040204020203" pitchFamily="34" charset="0"/>
              </a:rPr>
              <a:t>Population</a:t>
            </a:r>
          </a:p>
        </p:txBody>
      </p:sp>
      <p:sp>
        <p:nvSpPr>
          <p:cNvPr id="23" name="Title 4">
            <a:extLst>
              <a:ext uri="{FF2B5EF4-FFF2-40B4-BE49-F238E27FC236}">
                <a16:creationId xmlns:a16="http://schemas.microsoft.com/office/drawing/2014/main" id="{7C4F8B7A-F091-490A-AF4F-73AF9A372F4F}"/>
              </a:ext>
            </a:extLst>
          </p:cNvPr>
          <p:cNvSpPr txBox="1">
            <a:spLocks/>
          </p:cNvSpPr>
          <p:nvPr/>
        </p:nvSpPr>
        <p:spPr>
          <a:xfrm>
            <a:off x="6710793" y="1669005"/>
            <a:ext cx="4480560" cy="763500"/>
          </a:xfrm>
          <a:prstGeom prst="rect">
            <a:avLst/>
          </a:prstGeom>
          <a:noFill/>
          <a:ln>
            <a:noFill/>
          </a:ln>
        </p:spPr>
        <p:txBody>
          <a:bodyPr spcFirstLastPara="1" wrap="square" lIns="121875" tIns="121875" rIns="121875" bIns="1218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dk1"/>
              </a:buClr>
              <a:buSzPts val="3700"/>
              <a:buFont typeface="Roboto Condensed"/>
              <a:buNone/>
              <a:defRPr sz="3700" b="1" i="0" u="none" strike="noStrike" cap="none">
                <a:solidFill>
                  <a:schemeClr val="dk1"/>
                </a:solidFill>
                <a:latin typeface="Roboto Condensed"/>
                <a:ea typeface="Roboto Condensed"/>
                <a:cs typeface="Roboto Condensed"/>
                <a:sym typeface="Roboto Condensed"/>
              </a:defRPr>
            </a:lvl9pPr>
          </a:lstStyle>
          <a:p>
            <a:r>
              <a:rPr lang="en-IN" sz="1400" b="0" dirty="0">
                <a:solidFill>
                  <a:schemeClr val="tx1"/>
                </a:solidFill>
                <a:latin typeface="Segoe UI" panose="020B0502040204020203" pitchFamily="34" charset="0"/>
                <a:cs typeface="Segoe UI" panose="020B0502040204020203" pitchFamily="34" charset="0"/>
              </a:rPr>
              <a:t>Oakland County is the second-most populous county in Michigan</a:t>
            </a:r>
            <a:endParaRPr lang="en-IN" sz="1200" b="0" dirty="0">
              <a:solidFill>
                <a:schemeClr val="tx1"/>
              </a:solidFill>
              <a:latin typeface="Segoe UI" panose="020B0502040204020203" pitchFamily="34" charset="0"/>
              <a:cs typeface="Segoe UI" panose="020B0502040204020203" pitchFamily="34" charset="0"/>
            </a:endParaRPr>
          </a:p>
        </p:txBody>
      </p:sp>
      <p:pic>
        <p:nvPicPr>
          <p:cNvPr id="24" name="Picture 23" descr="Text, logo, company name&#10;&#10;Description automatically generated">
            <a:extLst>
              <a:ext uri="{FF2B5EF4-FFF2-40B4-BE49-F238E27FC236}">
                <a16:creationId xmlns:a16="http://schemas.microsoft.com/office/drawing/2014/main" id="{A3134EAE-BDF6-4604-A724-CA71218C7FA8}"/>
              </a:ext>
            </a:extLst>
          </p:cNvPr>
          <p:cNvPicPr>
            <a:picLocks noChangeAspect="1"/>
          </p:cNvPicPr>
          <p:nvPr/>
        </p:nvPicPr>
        <p:blipFill>
          <a:blip r:embed="rId5"/>
          <a:stretch>
            <a:fillRect/>
          </a:stretch>
        </p:blipFill>
        <p:spPr>
          <a:xfrm>
            <a:off x="10127170" y="2310901"/>
            <a:ext cx="1448471" cy="1448471"/>
          </a:xfrm>
          <a:prstGeom prst="rect">
            <a:avLst/>
          </a:prstGeom>
        </p:spPr>
      </p:pic>
      <p:sp>
        <p:nvSpPr>
          <p:cNvPr id="25" name="TextBox 24">
            <a:extLst>
              <a:ext uri="{FF2B5EF4-FFF2-40B4-BE49-F238E27FC236}">
                <a16:creationId xmlns:a16="http://schemas.microsoft.com/office/drawing/2014/main" id="{0A0A8C57-46C5-4AFF-9E7D-77A981B1C9FA}"/>
              </a:ext>
            </a:extLst>
          </p:cNvPr>
          <p:cNvSpPr txBox="1"/>
          <p:nvPr/>
        </p:nvSpPr>
        <p:spPr>
          <a:xfrm>
            <a:off x="6754978" y="2669149"/>
            <a:ext cx="3317127" cy="738664"/>
          </a:xfrm>
          <a:prstGeom prst="rect">
            <a:avLst/>
          </a:prstGeom>
          <a:noFill/>
        </p:spPr>
        <p:txBody>
          <a:bodyPr wrap="square" rtlCol="0">
            <a:spAutoFit/>
          </a:bodyPr>
          <a:lstStyle/>
          <a:p>
            <a:r>
              <a:rPr lang="en-IN" dirty="0">
                <a:latin typeface="Segoe UI" panose="020B0502040204020203" pitchFamily="34" charset="0"/>
                <a:cs typeface="Segoe UI" panose="020B0502040204020203" pitchFamily="34" charset="0"/>
              </a:rPr>
              <a:t>Oakland County is home to </a:t>
            </a:r>
            <a:r>
              <a:rPr lang="en-IN" b="1" dirty="0">
                <a:latin typeface="Segoe UI" panose="020B0502040204020203" pitchFamily="34" charset="0"/>
                <a:cs typeface="Segoe UI" panose="020B0502040204020203" pitchFamily="34" charset="0"/>
              </a:rPr>
              <a:t>Oakland University</a:t>
            </a:r>
            <a:r>
              <a:rPr lang="en-IN" dirty="0">
                <a:latin typeface="Segoe UI" panose="020B0502040204020203" pitchFamily="34" charset="0"/>
                <a:cs typeface="Segoe UI" panose="020B0502040204020203" pitchFamily="34" charset="0"/>
              </a:rPr>
              <a:t>, ensuring a large and steady influx of young people.</a:t>
            </a:r>
          </a:p>
        </p:txBody>
      </p:sp>
      <p:sp>
        <p:nvSpPr>
          <p:cNvPr id="26" name="Oval 25">
            <a:extLst>
              <a:ext uri="{FF2B5EF4-FFF2-40B4-BE49-F238E27FC236}">
                <a16:creationId xmlns:a16="http://schemas.microsoft.com/office/drawing/2014/main" id="{D1FBCEAF-69BD-4FDD-A235-5E205390F9C7}"/>
              </a:ext>
            </a:extLst>
          </p:cNvPr>
          <p:cNvSpPr/>
          <p:nvPr/>
        </p:nvSpPr>
        <p:spPr>
          <a:xfrm>
            <a:off x="5716090" y="3240173"/>
            <a:ext cx="111760" cy="121920"/>
          </a:xfrm>
          <a:prstGeom prst="ellipse">
            <a:avLst/>
          </a:prstGeom>
          <a:solidFill>
            <a:srgbClr val="AA3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Callout: Line 26">
            <a:extLst>
              <a:ext uri="{FF2B5EF4-FFF2-40B4-BE49-F238E27FC236}">
                <a16:creationId xmlns:a16="http://schemas.microsoft.com/office/drawing/2014/main" id="{F6C98385-B29B-447F-AD9B-ACA6A2271508}"/>
              </a:ext>
            </a:extLst>
          </p:cNvPr>
          <p:cNvSpPr/>
          <p:nvPr/>
        </p:nvSpPr>
        <p:spPr>
          <a:xfrm>
            <a:off x="4679651" y="2669149"/>
            <a:ext cx="1617914" cy="335280"/>
          </a:xfrm>
          <a:prstGeom prst="borderCallout1">
            <a:avLst>
              <a:gd name="adj1" fmla="val 70265"/>
              <a:gd name="adj2" fmla="val 67754"/>
              <a:gd name="adj3" fmla="val 164136"/>
              <a:gd name="adj4" fmla="val 67685"/>
            </a:avLst>
          </a:prstGeom>
          <a:solidFill>
            <a:srgbClr val="AA3660"/>
          </a:solidFill>
          <a:ln>
            <a:solidFill>
              <a:srgbClr val="AA36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atin typeface="Roboto Condensed" panose="02000000000000000000" pitchFamily="2" charset="0"/>
                <a:ea typeface="Roboto Condensed" panose="02000000000000000000" pitchFamily="2" charset="0"/>
              </a:rPr>
              <a:t>Oakland University</a:t>
            </a:r>
          </a:p>
        </p:txBody>
      </p:sp>
      <p:sp>
        <p:nvSpPr>
          <p:cNvPr id="28" name="TextBox 27">
            <a:extLst>
              <a:ext uri="{FF2B5EF4-FFF2-40B4-BE49-F238E27FC236}">
                <a16:creationId xmlns:a16="http://schemas.microsoft.com/office/drawing/2014/main" id="{1D4DB0A0-3304-41F9-A2A5-CCF908BE0702}"/>
              </a:ext>
            </a:extLst>
          </p:cNvPr>
          <p:cNvSpPr txBox="1"/>
          <p:nvPr/>
        </p:nvSpPr>
        <p:spPr>
          <a:xfrm>
            <a:off x="311302" y="6484885"/>
            <a:ext cx="3054576" cy="261610"/>
          </a:xfrm>
          <a:prstGeom prst="rect">
            <a:avLst/>
          </a:prstGeom>
          <a:noFill/>
        </p:spPr>
        <p:txBody>
          <a:bodyPr wrap="square">
            <a:spAutoFit/>
          </a:bodyPr>
          <a:lstStyle/>
          <a:p>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Image Source: Google Maps</a:t>
            </a:r>
          </a:p>
        </p:txBody>
      </p:sp>
      <p:sp>
        <p:nvSpPr>
          <p:cNvPr id="30" name="TextBox 29">
            <a:extLst>
              <a:ext uri="{FF2B5EF4-FFF2-40B4-BE49-F238E27FC236}">
                <a16:creationId xmlns:a16="http://schemas.microsoft.com/office/drawing/2014/main" id="{23276471-56F2-4BF7-8F94-F4F8C5BDAB5C}"/>
              </a:ext>
            </a:extLst>
          </p:cNvPr>
          <p:cNvSpPr txBox="1"/>
          <p:nvPr/>
        </p:nvSpPr>
        <p:spPr>
          <a:xfrm>
            <a:off x="6754978" y="6066137"/>
            <a:ext cx="3933342" cy="415498"/>
          </a:xfrm>
          <a:prstGeom prst="rect">
            <a:avLst/>
          </a:prstGeom>
          <a:noFill/>
        </p:spPr>
        <p:txBody>
          <a:bodyPr wrap="square">
            <a:spAutoFit/>
          </a:bodyPr>
          <a:lstStyle/>
          <a:p>
            <a:r>
              <a:rPr lang="en-IN" sz="1050" i="1" dirty="0">
                <a:solidFill>
                  <a:schemeClr val="tx1">
                    <a:lumMod val="50000"/>
                    <a:lumOff val="50000"/>
                  </a:schemeClr>
                </a:solidFill>
                <a:latin typeface="Roboto Condensed" panose="02000000000000000000" pitchFamily="2" charset="0"/>
                <a:ea typeface="Roboto Condensed" panose="02000000000000000000" pitchFamily="2" charset="0"/>
              </a:rPr>
              <a:t>Data Source: CensusReporter.org, Oakland County Government Services, Chicago Tribune</a:t>
            </a:r>
          </a:p>
        </p:txBody>
      </p:sp>
    </p:spTree>
    <p:extLst>
      <p:ext uri="{BB962C8B-B14F-4D97-AF65-F5344CB8AC3E}">
        <p14:creationId xmlns:p14="http://schemas.microsoft.com/office/powerpoint/2010/main" val="337496519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1560</TotalTime>
  <Words>1649</Words>
  <Application>Microsoft Office PowerPoint</Application>
  <PresentationFormat>Custom</PresentationFormat>
  <Paragraphs>134</Paragraphs>
  <Slides>15</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Segoe UI</vt:lpstr>
      <vt:lpstr>Arial</vt:lpstr>
      <vt:lpstr>Calibri</vt:lpstr>
      <vt:lpstr>Roboto Condensed</vt:lpstr>
      <vt:lpstr>Simple Light</vt:lpstr>
      <vt:lpstr>PowerPoint Presentation</vt:lpstr>
      <vt:lpstr>PowerPoint Presentation</vt:lpstr>
      <vt:lpstr>PowerPoint Presentation</vt:lpstr>
      <vt:lpstr>PowerPoint Presentation</vt:lpstr>
      <vt:lpstr>PowerPoint Presentation</vt:lpstr>
      <vt:lpstr>Oakland County’s median household income is ~25% higher than the U.S.A. median</vt:lpstr>
      <vt:lpstr>Oakland County’s median household income is ~25% higher than the U.S.A. median</vt:lpstr>
      <vt:lpstr>PowerPoint Presentation</vt:lpstr>
      <vt:lpstr>PowerPoint Presentation</vt:lpstr>
      <vt:lpstr>15 major interstate, numbered, and trunkline highways pass through Oakland County</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Recommendation: Oakland County, MI Executive Summary</dc:title>
  <dc:creator>Varshini R</dc:creator>
  <cp:lastModifiedBy>Ukrana</cp:lastModifiedBy>
  <cp:revision>178</cp:revision>
  <dcterms:modified xsi:type="dcterms:W3CDTF">2022-04-27T04:00:57Z</dcterms:modified>
</cp:coreProperties>
</file>